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 id="2147483697" r:id="rId5"/>
  </p:sldMasterIdLst>
  <p:notesMasterIdLst>
    <p:notesMasterId r:id="rId70"/>
  </p:notesMasterIdLst>
  <p:sldIdLst>
    <p:sldId id="256" r:id="rId6"/>
    <p:sldId id="257" r:id="rId7"/>
    <p:sldId id="336" r:id="rId8"/>
    <p:sldId id="296" r:id="rId9"/>
    <p:sldId id="297" r:id="rId10"/>
    <p:sldId id="298" r:id="rId11"/>
    <p:sldId id="299" r:id="rId12"/>
    <p:sldId id="300" r:id="rId13"/>
    <p:sldId id="271" r:id="rId14"/>
    <p:sldId id="272" r:id="rId15"/>
    <p:sldId id="301" r:id="rId16"/>
    <p:sldId id="302" r:id="rId17"/>
    <p:sldId id="275" r:id="rId18"/>
    <p:sldId id="303" r:id="rId19"/>
    <p:sldId id="304" r:id="rId20"/>
    <p:sldId id="259" r:id="rId21"/>
    <p:sldId id="305" r:id="rId22"/>
    <p:sldId id="306" r:id="rId23"/>
    <p:sldId id="307" r:id="rId24"/>
    <p:sldId id="308" r:id="rId25"/>
    <p:sldId id="309" r:id="rId26"/>
    <p:sldId id="337" r:id="rId27"/>
    <p:sldId id="292" r:id="rId28"/>
    <p:sldId id="293" r:id="rId29"/>
    <p:sldId id="294" r:id="rId30"/>
    <p:sldId id="295" r:id="rId31"/>
    <p:sldId id="260" r:id="rId32"/>
    <p:sldId id="339" r:id="rId33"/>
    <p:sldId id="310" r:id="rId34"/>
    <p:sldId id="258" r:id="rId35"/>
    <p:sldId id="311" r:id="rId36"/>
    <p:sldId id="312" r:id="rId37"/>
    <p:sldId id="313" r:id="rId38"/>
    <p:sldId id="314" r:id="rId39"/>
    <p:sldId id="338" r:id="rId40"/>
    <p:sldId id="315" r:id="rId41"/>
    <p:sldId id="316" r:id="rId42"/>
    <p:sldId id="317" r:id="rId43"/>
    <p:sldId id="318" r:id="rId44"/>
    <p:sldId id="319" r:id="rId45"/>
    <p:sldId id="320" r:id="rId46"/>
    <p:sldId id="340" r:id="rId47"/>
    <p:sldId id="321" r:id="rId48"/>
    <p:sldId id="322" r:id="rId49"/>
    <p:sldId id="323" r:id="rId50"/>
    <p:sldId id="324" r:id="rId51"/>
    <p:sldId id="325" r:id="rId52"/>
    <p:sldId id="326" r:id="rId53"/>
    <p:sldId id="327" r:id="rId54"/>
    <p:sldId id="328" r:id="rId55"/>
    <p:sldId id="329" r:id="rId56"/>
    <p:sldId id="330" r:id="rId57"/>
    <p:sldId id="341" r:id="rId58"/>
    <p:sldId id="335" r:id="rId59"/>
    <p:sldId id="274" r:id="rId60"/>
    <p:sldId id="333" r:id="rId61"/>
    <p:sldId id="332" r:id="rId62"/>
    <p:sldId id="334" r:id="rId63"/>
    <p:sldId id="276" r:id="rId64"/>
    <p:sldId id="277" r:id="rId65"/>
    <p:sldId id="342" r:id="rId66"/>
    <p:sldId id="285" r:id="rId67"/>
    <p:sldId id="343" r:id="rId68"/>
    <p:sldId id="288" r:id="rId69"/>
  </p:sldIdLst>
  <p:sldSz cx="9144000" cy="6858000" type="screen4x3"/>
  <p:notesSz cx="7010400" cy="9296400"/>
  <p:embeddedFontLst>
    <p:embeddedFont>
      <p:font typeface="Constantia" panose="02030602050306030303" pitchFamily="18" charset="0"/>
      <p:regular r:id="rId71"/>
      <p:bold r:id="rId72"/>
      <p:italic r:id="rId73"/>
      <p:boldItalic r:id="rId74"/>
    </p:embeddedFont>
    <p:embeddedFont>
      <p:font typeface="Helvetica Neue" panose="020B0604020202020204" charset="0"/>
      <p:regular r:id="rId75"/>
      <p:bold r:id="rId76"/>
      <p:italic r:id="rId77"/>
      <p:boldItalic r:id="rId78"/>
    </p:embeddedFont>
    <p:embeddedFont>
      <p:font typeface="Gill Sans MT" panose="020B0502020104020203" pitchFamily="34" charset="0"/>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Roboto"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DAF8"/>
    <a:srgbClr val="027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B70CFE-641D-47C3-8C8A-FAA6EAEF6344}">
  <a:tblStyle styleId="{00B70CFE-641D-47C3-8C8A-FAA6EAEF634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AEB4989-BE60-4347-BE81-D25F9EAF4F9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0" autoAdjust="0"/>
    <p:restoredTop sz="94660"/>
  </p:normalViewPr>
  <p:slideViewPr>
    <p:cSldViewPr snapToGrid="0">
      <p:cViewPr varScale="1">
        <p:scale>
          <a:sx n="95" d="100"/>
          <a:sy n="95" d="100"/>
        </p:scale>
        <p:origin x="1560" y="66"/>
      </p:cViewPr>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font" Target="fonts/font1.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12.fntdata"/><Relationship Id="rId90"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3.basecamp.com/3539101/buckets/9134296/documents/1343612553#__recording_151730329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3.basecamp.com/3539101/buckets/9134296/documents/150170896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3.basecamp.com/3539101/buckets/1523263/google_documents/345681777"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74067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df3f1d4cd_1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df3f1d4cd_1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 sz="1200">
                <a:solidFill>
                  <a:schemeClr val="dk1"/>
                </a:solidFill>
                <a:latin typeface="Calibri"/>
                <a:ea typeface="Calibri"/>
                <a:cs typeface="Calibri"/>
                <a:sym typeface="Calibri"/>
              </a:rPr>
              <a:t>Tonight I hope to convey that our well respected school system is at the heart Plainville’s vibrant, fiscally responsible community.</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r>
              <a:rPr lang="en" sz="1200">
                <a:solidFill>
                  <a:schemeClr val="dk1"/>
                </a:solidFill>
                <a:latin typeface="Calibri"/>
                <a:ea typeface="Calibri"/>
                <a:cs typeface="Calibri"/>
                <a:sym typeface="Calibri"/>
              </a:rPr>
              <a:t>It is also important to note that this meeting is held a bit earlier in the budget process than last year. The Board will begin their budget development workshop on Monday, January 22 @7:00 in the PHS Learning Commons. Therefore today’s presentation will not have specific budget numbers, rather estimates for the 2018-19</a:t>
            </a:r>
            <a:endParaRPr sz="1200">
              <a:solidFill>
                <a:schemeClr val="dk1"/>
              </a:solidFill>
              <a:latin typeface="Calibri"/>
              <a:ea typeface="Calibri"/>
              <a:cs typeface="Calibri"/>
              <a:sym typeface="Calibri"/>
            </a:endParaRPr>
          </a:p>
        </p:txBody>
      </p:sp>
      <p:sp>
        <p:nvSpPr>
          <p:cNvPr id="240" name="Google Shape;240;g2df3f1d4cd_10_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5323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f67c40442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f67c4044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1.2.19 Updated for 17-18 </a:t>
            </a:r>
            <a:endParaRPr/>
          </a:p>
          <a:p>
            <a:pPr marL="0" lvl="0" indent="0" algn="l" rtl="0">
              <a:spcBef>
                <a:spcPts val="0"/>
              </a:spcBef>
              <a:spcAft>
                <a:spcPts val="0"/>
              </a:spcAft>
              <a:buNone/>
            </a:pPr>
            <a:endParaRPr/>
          </a:p>
          <a:p>
            <a:pPr marL="0" lvl="0" indent="0" algn="l" rtl="0">
              <a:spcBef>
                <a:spcPts val="0"/>
              </a:spcBef>
              <a:spcAft>
                <a:spcPts val="0"/>
              </a:spcAft>
              <a:buNone/>
            </a:pPr>
            <a:r>
              <a:rPr lang="en"/>
              <a:t>We have many successes to share this evening that have been realized even though we are 129/166 or the bottom quartile of school district spending. In other words the vast majority of school districts in our state, spend more per pupil than Plainville</a:t>
            </a:r>
            <a:endParaRPr/>
          </a:p>
        </p:txBody>
      </p:sp>
    </p:spTree>
    <p:extLst>
      <p:ext uri="{BB962C8B-B14F-4D97-AF65-F5344CB8AC3E}">
        <p14:creationId xmlns:p14="http://schemas.microsoft.com/office/powerpoint/2010/main" val="281436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b7dbc83a7_2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4b7dbc83a7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1.2.19 Updated for 17-18 </a:t>
            </a:r>
            <a:endParaRPr/>
          </a:p>
          <a:p>
            <a:pPr marL="0" lvl="0" indent="0" algn="l" rtl="0">
              <a:spcBef>
                <a:spcPts val="0"/>
              </a:spcBef>
              <a:spcAft>
                <a:spcPts val="0"/>
              </a:spcAft>
              <a:buNone/>
            </a:pPr>
            <a:r>
              <a:rPr lang="en"/>
              <a:t>Includes subs, cafe … all positions worked using payroll of 1.2.19</a:t>
            </a:r>
            <a:endParaRPr/>
          </a:p>
          <a:p>
            <a:pPr marL="0" lvl="0" indent="0" algn="l" rtl="0">
              <a:spcBef>
                <a:spcPts val="0"/>
              </a:spcBef>
              <a:spcAft>
                <a:spcPts val="0"/>
              </a:spcAft>
              <a:buNone/>
            </a:pPr>
            <a:endParaRPr/>
          </a:p>
          <a:p>
            <a:pPr marL="0" lvl="0" indent="0" algn="l" rtl="0">
              <a:spcBef>
                <a:spcPts val="0"/>
              </a:spcBef>
              <a:spcAft>
                <a:spcPts val="0"/>
              </a:spcAft>
              <a:buNone/>
            </a:pPr>
            <a:r>
              <a:rPr lang="en"/>
              <a:t>We have many successes to share this evening that have been realized even though we are 129/166 or the bottom quartile of school district spending. In other words the vast majority of school districts in our state, spend more per pupil than Plainville</a:t>
            </a:r>
            <a:endParaRPr/>
          </a:p>
        </p:txBody>
      </p:sp>
    </p:spTree>
    <p:extLst>
      <p:ext uri="{BB962C8B-B14F-4D97-AF65-F5344CB8AC3E}">
        <p14:creationId xmlns:p14="http://schemas.microsoft.com/office/powerpoint/2010/main" val="319606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df3f1d4cd_8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df3f1d4cd_8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30% of our staff live in Plainville and 32% of our staff live in the towns surrounding Plainville</a:t>
            </a:r>
            <a:endParaRPr/>
          </a:p>
        </p:txBody>
      </p:sp>
    </p:spTree>
    <p:extLst>
      <p:ext uri="{BB962C8B-B14F-4D97-AF65-F5344CB8AC3E}">
        <p14:creationId xmlns:p14="http://schemas.microsoft.com/office/powerpoint/2010/main" val="142771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e0751b8f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e0751b8f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Updated 1.3.19 … still want the video here?</a:t>
            </a:r>
            <a:endParaRPr/>
          </a:p>
          <a:p>
            <a:pPr marL="0" lvl="0" indent="0" algn="l" rtl="0">
              <a:spcBef>
                <a:spcPts val="0"/>
              </a:spcBef>
              <a:spcAft>
                <a:spcPts val="0"/>
              </a:spcAft>
              <a:buNone/>
            </a:pPr>
            <a:r>
              <a:rPr lang="en"/>
              <a:t>Does not include part time Arts Academy students (3 in 18-19)</a:t>
            </a:r>
            <a:endParaRPr/>
          </a:p>
          <a:p>
            <a:pPr marL="0" lvl="0" indent="0" algn="l" rtl="0">
              <a:spcBef>
                <a:spcPts val="0"/>
              </a:spcBef>
              <a:spcAft>
                <a:spcPts val="0"/>
              </a:spcAft>
              <a:buNone/>
            </a:pPr>
            <a:r>
              <a:rPr lang="en"/>
              <a:t>Insert PHS video here</a:t>
            </a:r>
            <a:endParaRPr/>
          </a:p>
        </p:txBody>
      </p:sp>
    </p:spTree>
    <p:extLst>
      <p:ext uri="{BB962C8B-B14F-4D97-AF65-F5344CB8AC3E}">
        <p14:creationId xmlns:p14="http://schemas.microsoft.com/office/powerpoint/2010/main" val="2508841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b803e831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b803e83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take a lot of pride in all we have accomplished over the last 7 years in spite of very low budget increases. This year we were approved for a 1.99% increase, but with the most recent budget cuts of $220,000  (which I will explain in a moment) this was reduced to 1.27%. Similarly, last year we were approved for 1.33% budget increase, but after a $100,000 cut, we ended up with a 1.04% increase. This makes our 7 year average increase at 1%</a:t>
            </a:r>
            <a:endParaRPr/>
          </a:p>
          <a:p>
            <a:pPr marL="0" lvl="0" indent="0" algn="l" rtl="0">
              <a:spcBef>
                <a:spcPts val="0"/>
              </a:spcBef>
              <a:spcAft>
                <a:spcPts val="0"/>
              </a:spcAft>
              <a:buNone/>
            </a:pPr>
            <a:endParaRPr/>
          </a:p>
          <a:p>
            <a:pPr marL="0" lvl="0" indent="0" algn="l" rtl="0">
              <a:spcBef>
                <a:spcPts val="0"/>
              </a:spcBef>
              <a:spcAft>
                <a:spcPts val="0"/>
              </a:spcAft>
              <a:buNone/>
            </a:pPr>
            <a:r>
              <a:rPr lang="en"/>
              <a:t>Source</a:t>
            </a:r>
            <a:endParaRPr/>
          </a:p>
          <a:p>
            <a:pPr marL="0" lvl="0" indent="0" algn="l" rtl="0">
              <a:spcBef>
                <a:spcPts val="0"/>
              </a:spcBef>
              <a:spcAft>
                <a:spcPts val="0"/>
              </a:spcAft>
              <a:buNone/>
            </a:pPr>
            <a:r>
              <a:rPr lang="en"/>
              <a:t>https://3.basecamp.com/3539101/buckets/4686581/documents/783470757</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55370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3681476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b38f3d402_1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b38f3d402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Sub cost source .. consider adding additional / different details</a:t>
            </a:r>
            <a:endParaRPr/>
          </a:p>
          <a:p>
            <a:pPr marL="0" lvl="0" indent="0" algn="l" rtl="0">
              <a:spcBef>
                <a:spcPts val="0"/>
              </a:spcBef>
              <a:spcAft>
                <a:spcPts val="0"/>
              </a:spcAft>
              <a:buNone/>
            </a:pPr>
            <a:r>
              <a:rPr lang="en"/>
              <a:t>https://3.basecamp.com/3539101/buckets/9134296/documents/1501708965</a:t>
            </a:r>
            <a:endParaRPr/>
          </a:p>
        </p:txBody>
      </p:sp>
    </p:spTree>
    <p:extLst>
      <p:ext uri="{BB962C8B-B14F-4D97-AF65-F5344CB8AC3E}">
        <p14:creationId xmlns:p14="http://schemas.microsoft.com/office/powerpoint/2010/main" val="3688923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b74d378e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b74d378e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1.4.19 Note:  difference from last year’s december balance is largely in insurance… we already recorded the full year where last year we did quarter by quarter</a:t>
            </a:r>
            <a:endParaRPr/>
          </a:p>
          <a:p>
            <a:pPr marL="0" lvl="0" indent="0" algn="l" rtl="0">
              <a:spcBef>
                <a:spcPts val="0"/>
              </a:spcBef>
              <a:spcAft>
                <a:spcPts val="0"/>
              </a:spcAft>
              <a:buNone/>
            </a:pPr>
            <a:endParaRPr/>
          </a:p>
          <a:p>
            <a:pPr marL="0" lvl="0" indent="0" algn="l" rtl="0">
              <a:spcBef>
                <a:spcPts val="0"/>
              </a:spcBef>
              <a:spcAft>
                <a:spcPts val="0"/>
              </a:spcAft>
              <a:buNone/>
            </a:pPr>
            <a:r>
              <a:rPr lang="en"/>
              <a:t>Currently, we are in a hard budget freeze and as a result, expenditures are looking solid at this time.  As previously discussed, we plan to end the year with a balance of $220,000 that will be returned to the Town.  Prior to the budget freeze the following system improvements were made that benefit both the Town and the Schools. </a:t>
            </a:r>
            <a:endParaRPr/>
          </a:p>
        </p:txBody>
      </p:sp>
    </p:spTree>
    <p:extLst>
      <p:ext uri="{BB962C8B-B14F-4D97-AF65-F5344CB8AC3E}">
        <p14:creationId xmlns:p14="http://schemas.microsoft.com/office/powerpoint/2010/main" val="27291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a6ec381e7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a6ec381e7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Our agenda will include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e0751b8f9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e0751b8f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a:t>
            </a:r>
            <a:endParaRPr/>
          </a:p>
          <a:p>
            <a:pPr marL="0" lvl="0" indent="0" algn="l" rtl="0">
              <a:spcBef>
                <a:spcPts val="0"/>
              </a:spcBef>
              <a:spcAft>
                <a:spcPts val="0"/>
              </a:spcAft>
              <a:buNone/>
            </a:pPr>
            <a:r>
              <a:rPr lang="en" u="sng">
                <a:solidFill>
                  <a:schemeClr val="hlink"/>
                </a:solidFill>
                <a:hlinkClick r:id="rId3"/>
              </a:rPr>
              <a:t>https://3.basecamp.com/3539101/buckets/9134296/documents/1343612553#__recording_1517303298</a:t>
            </a:r>
            <a:endParaRPr/>
          </a:p>
          <a:p>
            <a:pPr marL="0" lvl="0" indent="0" algn="l" rtl="0">
              <a:spcBef>
                <a:spcPts val="0"/>
              </a:spcBef>
              <a:spcAft>
                <a:spcPts val="0"/>
              </a:spcAft>
              <a:buNone/>
            </a:pPr>
            <a:endParaRPr/>
          </a:p>
          <a:p>
            <a:pPr marL="0" lvl="0" indent="0" algn="l" rtl="0">
              <a:spcBef>
                <a:spcPts val="0"/>
              </a:spcBef>
              <a:spcAft>
                <a:spcPts val="0"/>
              </a:spcAft>
              <a:buNone/>
            </a:pPr>
            <a:r>
              <a:rPr lang="en"/>
              <a:t>Past few years:</a:t>
            </a:r>
            <a:endParaRPr/>
          </a:p>
          <a:p>
            <a:pPr marL="0" lvl="0" indent="0" algn="l" rtl="0">
              <a:spcBef>
                <a:spcPts val="0"/>
              </a:spcBef>
              <a:spcAft>
                <a:spcPts val="0"/>
              </a:spcAft>
              <a:buNone/>
            </a:pPr>
            <a:r>
              <a:rPr lang="en"/>
              <a:t>https://3.basecamp.com/3539101/buckets/9134296/documents/1343612511</a:t>
            </a:r>
            <a:endParaRPr/>
          </a:p>
        </p:txBody>
      </p:sp>
    </p:spTree>
    <p:extLst>
      <p:ext uri="{BB962C8B-B14F-4D97-AF65-F5344CB8AC3E}">
        <p14:creationId xmlns:p14="http://schemas.microsoft.com/office/powerpoint/2010/main" val="1083479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4b38f3d40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4b38f3d40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a:t>
            </a:r>
            <a:endParaRPr/>
          </a:p>
          <a:p>
            <a:pPr marL="0" lvl="0" indent="0" algn="l" rtl="0">
              <a:spcBef>
                <a:spcPts val="0"/>
              </a:spcBef>
              <a:spcAft>
                <a:spcPts val="0"/>
              </a:spcAft>
              <a:buNone/>
            </a:pPr>
            <a:endParaRPr/>
          </a:p>
          <a:p>
            <a:pPr marL="0" lvl="0" indent="0" algn="l" rtl="0">
              <a:spcBef>
                <a:spcPts val="0"/>
              </a:spcBef>
              <a:spcAft>
                <a:spcPts val="0"/>
              </a:spcAft>
              <a:buNone/>
            </a:pPr>
            <a:r>
              <a:rPr lang="en"/>
              <a:t>Graph is in key figures and from ecs phase in schedule</a:t>
            </a:r>
            <a:endParaRPr/>
          </a:p>
          <a:p>
            <a:pPr marL="0" lvl="0" indent="0" algn="l" rtl="0">
              <a:spcBef>
                <a:spcPts val="0"/>
              </a:spcBef>
              <a:spcAft>
                <a:spcPts val="0"/>
              </a:spcAft>
              <a:buNone/>
            </a:pPr>
            <a:r>
              <a:rPr lang="en"/>
              <a:t>https://3.basecamp.com/3539101/buckets/9134296/google_documents/1343612421</a:t>
            </a:r>
            <a:endParaRPr/>
          </a:p>
        </p:txBody>
      </p:sp>
    </p:spTree>
    <p:extLst>
      <p:ext uri="{BB962C8B-B14F-4D97-AF65-F5344CB8AC3E}">
        <p14:creationId xmlns:p14="http://schemas.microsoft.com/office/powerpoint/2010/main" val="2272390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b38f3d402_1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4b38f3d402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Maureen</a:t>
            </a:r>
            <a:endParaRPr/>
          </a:p>
          <a:p>
            <a:pPr marL="0" lvl="0" indent="0" algn="l" rtl="0">
              <a:spcBef>
                <a:spcPts val="0"/>
              </a:spcBef>
              <a:spcAft>
                <a:spcPts val="0"/>
              </a:spcAft>
              <a:buNone/>
            </a:pPr>
            <a:endParaRPr/>
          </a:p>
          <a:p>
            <a:pPr marL="0" lvl="0" indent="0" algn="l" rtl="0">
              <a:spcBef>
                <a:spcPts val="0"/>
              </a:spcBef>
              <a:spcAft>
                <a:spcPts val="0"/>
              </a:spcAft>
              <a:buNone/>
            </a:pPr>
            <a:r>
              <a:rPr lang="en"/>
              <a:t>Subs</a:t>
            </a:r>
            <a:endParaRPr/>
          </a:p>
          <a:p>
            <a:pPr marL="0" lvl="0" indent="0" algn="l" rtl="0">
              <a:spcBef>
                <a:spcPts val="0"/>
              </a:spcBef>
              <a:spcAft>
                <a:spcPts val="0"/>
              </a:spcAft>
              <a:buNone/>
            </a:pPr>
            <a:r>
              <a:rPr lang="en" u="sng">
                <a:solidFill>
                  <a:schemeClr val="hlink"/>
                </a:solidFill>
                <a:hlinkClick r:id="rId3"/>
              </a:rPr>
              <a:t>https://3.basecamp.com/3539101/buckets/9134296/documents/1501708965</a:t>
            </a:r>
            <a:endParaRPr/>
          </a:p>
          <a:p>
            <a:pPr marL="0" lvl="0" indent="0" algn="l" rtl="0">
              <a:spcBef>
                <a:spcPts val="0"/>
              </a:spcBef>
              <a:spcAft>
                <a:spcPts val="0"/>
              </a:spcAft>
              <a:buNone/>
            </a:pPr>
            <a:endParaRPr/>
          </a:p>
          <a:p>
            <a:pPr marL="0" lvl="0" indent="0" algn="l" rtl="0">
              <a:spcBef>
                <a:spcPts val="0"/>
              </a:spcBef>
              <a:spcAft>
                <a:spcPts val="0"/>
              </a:spcAft>
              <a:buNone/>
            </a:pPr>
            <a:r>
              <a:rPr lang="en"/>
              <a:t>Chart</a:t>
            </a:r>
            <a:endParaRPr/>
          </a:p>
          <a:p>
            <a:pPr marL="0" lvl="0" indent="0" algn="l" rtl="0">
              <a:spcBef>
                <a:spcPts val="0"/>
              </a:spcBef>
              <a:spcAft>
                <a:spcPts val="0"/>
              </a:spcAft>
              <a:buNone/>
            </a:pPr>
            <a:r>
              <a:rPr lang="en"/>
              <a:t>https://3.basecamp.com/3539101/buckets/9134296/documents/1407465285</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94392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a6bc2655f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1a6bc2655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 sz="1200">
                <a:solidFill>
                  <a:schemeClr val="dk1"/>
                </a:solidFill>
                <a:latin typeface="Calibri"/>
                <a:ea typeface="Calibri"/>
                <a:cs typeface="Calibri"/>
                <a:sym typeface="Calibri"/>
              </a:rPr>
              <a:t>Our vision is at the heart of all that we do. I would like to take a few  minutes to discuss our vision in action this year.</a:t>
            </a:r>
            <a:endParaRPr/>
          </a:p>
        </p:txBody>
      </p:sp>
      <p:sp>
        <p:nvSpPr>
          <p:cNvPr id="355" name="Google Shape;355;g1a6bc2655f_0_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41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6296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360537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b38f3d402_1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4b38f3d402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Redid phone systems and towns for less than $70,000, ongoing savings-$1000/month in phone bills</a:t>
            </a:r>
            <a:endParaRPr/>
          </a:p>
        </p:txBody>
      </p:sp>
    </p:spTree>
    <p:extLst>
      <p:ext uri="{BB962C8B-B14F-4D97-AF65-F5344CB8AC3E}">
        <p14:creationId xmlns:p14="http://schemas.microsoft.com/office/powerpoint/2010/main" val="1959620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4b7dbc83a7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4b7dbc83a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Steve/Maureen</a:t>
            </a:r>
            <a:endParaRPr/>
          </a:p>
        </p:txBody>
      </p:sp>
    </p:spTree>
    <p:extLst>
      <p:ext uri="{BB962C8B-B14F-4D97-AF65-F5344CB8AC3E}">
        <p14:creationId xmlns:p14="http://schemas.microsoft.com/office/powerpoint/2010/main" val="3855720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4b7dbc83a7_5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4b7dbc83a7_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
              <a:t>This year we are very proud of our Pre K programs </a:t>
            </a:r>
            <a:endParaRPr/>
          </a:p>
          <a:p>
            <a:pPr marL="0" lvl="0" indent="0" algn="l" rtl="0">
              <a:spcBef>
                <a:spcPts val="0"/>
              </a:spcBef>
              <a:spcAft>
                <a:spcPts val="0"/>
              </a:spcAft>
              <a:buClr>
                <a:srgbClr val="000000"/>
              </a:buClr>
              <a:buFont typeface="Arial"/>
              <a:buNone/>
            </a:pPr>
            <a:r>
              <a:rPr lang="en"/>
              <a:t>Our new STEAM lab at the middle school is….. And was completely funded by an endowment</a:t>
            </a:r>
            <a:endParaRPr/>
          </a:p>
          <a:p>
            <a:pPr marL="0" lvl="0" indent="0" algn="l" rtl="0">
              <a:spcBef>
                <a:spcPts val="0"/>
              </a:spcBef>
              <a:spcAft>
                <a:spcPts val="0"/>
              </a:spcAft>
              <a:buClr>
                <a:srgbClr val="000000"/>
              </a:buClr>
              <a:buFont typeface="Arial"/>
              <a:buNone/>
            </a:pPr>
            <a:r>
              <a:rPr lang="en"/>
              <a:t>The PHS Alternative Learning Center will help students who are not on track to graduate on time by providing personalized educational services. The program will have a job coach, which is completely grant funded</a:t>
            </a:r>
            <a:endParaRPr/>
          </a:p>
        </p:txBody>
      </p:sp>
    </p:spTree>
    <p:extLst>
      <p:ext uri="{BB962C8B-B14F-4D97-AF65-F5344CB8AC3E}">
        <p14:creationId xmlns:p14="http://schemas.microsoft.com/office/powerpoint/2010/main" val="3066498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b803e831e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b803e831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
              <a:t>Lynn and Steve</a:t>
            </a:r>
            <a:endParaRPr/>
          </a:p>
        </p:txBody>
      </p:sp>
    </p:spTree>
    <p:extLst>
      <p:ext uri="{BB962C8B-B14F-4D97-AF65-F5344CB8AC3E}">
        <p14:creationId xmlns:p14="http://schemas.microsoft.com/office/powerpoint/2010/main" val="311474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bafd6fd36_3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bafd6fd36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
              <a:t>Lynn and Steve</a:t>
            </a:r>
            <a:endParaRPr/>
          </a:p>
          <a:p>
            <a:pPr marL="0" lvl="0" indent="0" algn="l" rtl="0">
              <a:spcBef>
                <a:spcPts val="0"/>
              </a:spcBef>
              <a:spcAft>
                <a:spcPts val="0"/>
              </a:spcAft>
              <a:buClr>
                <a:srgbClr val="000000"/>
              </a:buClr>
              <a:buFont typeface="Arial"/>
              <a:buNone/>
            </a:pPr>
            <a:r>
              <a:rPr lang="en" b="1"/>
              <a:t>NAEYC Accreditation</a:t>
            </a:r>
            <a:r>
              <a:rPr lang="en"/>
              <a:t> - This year Plainville Preschool has achieved NAEYC accreditation which represents the gold standard in certification.</a:t>
            </a:r>
            <a:endParaRPr/>
          </a:p>
          <a:p>
            <a:pPr marL="0" lvl="0" indent="0" algn="l" rtl="0">
              <a:spcBef>
                <a:spcPts val="0"/>
              </a:spcBef>
              <a:spcAft>
                <a:spcPts val="0"/>
              </a:spcAft>
              <a:buClr>
                <a:srgbClr val="000000"/>
              </a:buClr>
              <a:buFont typeface="Arial"/>
              <a:buNone/>
            </a:pPr>
            <a:r>
              <a:rPr lang="en"/>
              <a:t>Programs who achieve this honor have proven they demonstrated that they provide a safe and healthy environment for children and have teachers that are well trained who </a:t>
            </a:r>
            <a:r>
              <a:rPr lang="en">
                <a:highlight>
                  <a:srgbClr val="FFFFFF"/>
                </a:highlight>
              </a:rPr>
              <a:t>work with a curriculum that is appropriately challenging and developmentally sound.</a:t>
            </a:r>
            <a:endParaRPr/>
          </a:p>
          <a:p>
            <a:pPr marL="0" lvl="0" indent="0" algn="l" rtl="0">
              <a:spcBef>
                <a:spcPts val="0"/>
              </a:spcBef>
              <a:spcAft>
                <a:spcPts val="0"/>
              </a:spcAft>
              <a:buClr>
                <a:srgbClr val="000000"/>
              </a:buClr>
              <a:buFont typeface="Arial"/>
              <a:buNone/>
            </a:pPr>
            <a:endParaRPr/>
          </a:p>
          <a:p>
            <a:pPr marL="0" lvl="0" indent="0" algn="l" rtl="0">
              <a:spcBef>
                <a:spcPts val="0"/>
              </a:spcBef>
              <a:spcAft>
                <a:spcPts val="0"/>
              </a:spcAft>
              <a:buClr>
                <a:srgbClr val="000000"/>
              </a:buClr>
              <a:buFont typeface="Arial"/>
              <a:buNone/>
            </a:pPr>
            <a:r>
              <a:rPr lang="en"/>
              <a:t>Boys’ Soccer Team State Championship</a:t>
            </a:r>
            <a:endParaRPr/>
          </a:p>
          <a:p>
            <a:pPr marL="0" lvl="0" indent="0" algn="l" rtl="0">
              <a:spcBef>
                <a:spcPts val="0"/>
              </a:spcBef>
              <a:spcAft>
                <a:spcPts val="0"/>
              </a:spcAft>
              <a:buClr>
                <a:srgbClr val="000000"/>
              </a:buClr>
              <a:buFont typeface="Arial"/>
              <a:buNone/>
            </a:pPr>
            <a:endParaRPr/>
          </a:p>
          <a:p>
            <a:pPr marL="0" lvl="0" indent="0" algn="l" rtl="0">
              <a:spcBef>
                <a:spcPts val="0"/>
              </a:spcBef>
              <a:spcAft>
                <a:spcPts val="0"/>
              </a:spcAft>
              <a:buClr>
                <a:srgbClr val="000000"/>
              </a:buClr>
              <a:buFont typeface="Arial"/>
              <a:buNone/>
            </a:pPr>
            <a:r>
              <a:rPr lang="en" b="1"/>
              <a:t>SBA</a:t>
            </a:r>
            <a:r>
              <a:rPr lang="en"/>
              <a:t> - this year, students’ performance on SBA has shown an increase. During the 2017-2018 SY, 63.7 % of students achieved a level of proficiency in the area of ELA, up from 56.4% during the 2016-2017 SY and 54.6% in the area of Math, up from 45.4% during that same school year. </a:t>
            </a:r>
            <a:endParaRPr/>
          </a:p>
          <a:p>
            <a:pPr marL="0" lvl="0" indent="0" algn="l" rtl="0">
              <a:spcBef>
                <a:spcPts val="0"/>
              </a:spcBef>
              <a:spcAft>
                <a:spcPts val="0"/>
              </a:spcAft>
              <a:buClr>
                <a:srgbClr val="000000"/>
              </a:buClr>
              <a:buFont typeface="Arial"/>
              <a:buNone/>
            </a:pPr>
            <a:endParaRPr/>
          </a:p>
          <a:p>
            <a:pPr marL="0" lvl="0" indent="0" algn="l" rtl="0">
              <a:spcBef>
                <a:spcPts val="0"/>
              </a:spcBef>
              <a:spcAft>
                <a:spcPts val="0"/>
              </a:spcAft>
              <a:buClr>
                <a:srgbClr val="000000"/>
              </a:buClr>
              <a:buFont typeface="Arial"/>
              <a:buNone/>
            </a:pPr>
            <a:endParaRPr/>
          </a:p>
        </p:txBody>
      </p:sp>
    </p:spTree>
    <p:extLst>
      <p:ext uri="{BB962C8B-B14F-4D97-AF65-F5344CB8AC3E}">
        <p14:creationId xmlns:p14="http://schemas.microsoft.com/office/powerpoint/2010/main" val="110526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3977514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f5b3cbd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f5b3cbd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
              <a:t>We are working hard to establishing community partnership and have renamed Lynn Davis our Director of Community Relations</a:t>
            </a:r>
            <a:endParaRPr/>
          </a:p>
          <a:p>
            <a:pPr marL="0" lvl="0" indent="0" algn="l" rtl="0">
              <a:spcBef>
                <a:spcPts val="0"/>
              </a:spcBef>
              <a:spcAft>
                <a:spcPts val="0"/>
              </a:spcAft>
              <a:buClr>
                <a:srgbClr val="000000"/>
              </a:buClr>
              <a:buFont typeface="Arial"/>
              <a:buNone/>
            </a:pPr>
            <a:r>
              <a:rPr lang="en"/>
              <a:t>Mastery Based Learning involves making student learning targets visible to students so they are more engaged in their  learning</a:t>
            </a:r>
            <a:endParaRPr/>
          </a:p>
          <a:p>
            <a:pPr marL="0" lvl="0" indent="0" algn="l" rtl="0">
              <a:spcBef>
                <a:spcPts val="0"/>
              </a:spcBef>
              <a:spcAft>
                <a:spcPts val="0"/>
              </a:spcAft>
              <a:buClr>
                <a:srgbClr val="000000"/>
              </a:buClr>
              <a:buFont typeface="Arial"/>
              <a:buNone/>
            </a:pPr>
            <a:r>
              <a:rPr lang="en"/>
              <a:t>Students in Plainville complete 1000’s of hours in community service every year and are constantly fundraising to benefit important local and world wide causes</a:t>
            </a:r>
            <a:endParaRPr/>
          </a:p>
          <a:p>
            <a:pPr marL="0" lvl="0" indent="0" algn="l" rtl="0">
              <a:spcBef>
                <a:spcPts val="0"/>
              </a:spcBef>
              <a:spcAft>
                <a:spcPts val="0"/>
              </a:spcAft>
              <a:buClr>
                <a:srgbClr val="000000"/>
              </a:buClr>
              <a:buFont typeface="Arial"/>
              <a:buNone/>
            </a:pPr>
            <a:r>
              <a:rPr lang="en"/>
              <a:t>Our PLC is deeply embedded in all that we do. When teachers have time to work together during our Wed. half days they develop and refine the best teaching practices</a:t>
            </a:r>
            <a:endParaRPr/>
          </a:p>
        </p:txBody>
      </p:sp>
    </p:spTree>
    <p:extLst>
      <p:ext uri="{BB962C8B-B14F-4D97-AF65-F5344CB8AC3E}">
        <p14:creationId xmlns:p14="http://schemas.microsoft.com/office/powerpoint/2010/main" val="833758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b7dbc83a7_5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4b7dbc83a7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 b="1" u="sng"/>
              <a:t>PLC</a:t>
            </a:r>
            <a:r>
              <a:rPr lang="en"/>
              <a:t> - Our PLC is deeply embedded in all that we do. When teachers have time to work together during our Wed. half days they develop and refine the best teaching practices.  This year, our common goal is to incorporate stage 5 practices into our learning communities.  Stage 5 is characterized by engaging in calibration, examining student work, and using information used in instructional planning. </a:t>
            </a:r>
            <a:endParaRPr/>
          </a:p>
          <a:p>
            <a:pPr marL="0" lvl="0" indent="0" algn="l" rtl="0">
              <a:spcBef>
                <a:spcPts val="0"/>
              </a:spcBef>
              <a:spcAft>
                <a:spcPts val="0"/>
              </a:spcAft>
              <a:buClr>
                <a:srgbClr val="000000"/>
              </a:buClr>
              <a:buFont typeface="Arial"/>
              <a:buNone/>
            </a:pPr>
            <a:r>
              <a:rPr lang="en" b="1" u="sng"/>
              <a:t>Professional Development</a:t>
            </a:r>
            <a:r>
              <a:rPr lang="en"/>
              <a:t>  - advancing the learning within our organizations has positive results for our students.  Professional Development provides educators with the knowledge and skills necessary to meet the needs of students and extend their learning. </a:t>
            </a:r>
            <a:endParaRPr/>
          </a:p>
          <a:p>
            <a:pPr marL="457200" lvl="0" indent="-317500" algn="l" rtl="0">
              <a:spcBef>
                <a:spcPts val="0"/>
              </a:spcBef>
              <a:spcAft>
                <a:spcPts val="0"/>
              </a:spcAft>
              <a:buSzPts val="1400"/>
              <a:buChar char="●"/>
            </a:pPr>
            <a:r>
              <a:rPr lang="en" b="1" u="sng"/>
              <a:t>CRE (Culturally Responsive Education)</a:t>
            </a:r>
            <a:r>
              <a:rPr lang="en"/>
              <a:t> - </a:t>
            </a:r>
            <a:r>
              <a:rPr lang="en" sz="1000">
                <a:highlight>
                  <a:srgbClr val="FFFFFF"/>
                </a:highlight>
              </a:rPr>
              <a:t>Our Strategic Plan invites us all to reflect upon and consider how our beliefs, practices, and decisions impact students' growth, development, and academic achievement.</a:t>
            </a:r>
            <a:endParaRPr sz="1000"/>
          </a:p>
          <a:p>
            <a:pPr marL="457200" lvl="0" indent="-317500" algn="l" rtl="0">
              <a:spcBef>
                <a:spcPts val="0"/>
              </a:spcBef>
              <a:spcAft>
                <a:spcPts val="0"/>
              </a:spcAft>
              <a:buSzPts val="1400"/>
              <a:buChar char="●"/>
            </a:pPr>
            <a:r>
              <a:rPr lang="en" b="1" u="sng"/>
              <a:t>PD Days</a:t>
            </a:r>
            <a:r>
              <a:rPr lang="en"/>
              <a:t> -</a:t>
            </a:r>
            <a:r>
              <a:rPr lang="en" sz="1000">
                <a:latin typeface="Roboto"/>
                <a:ea typeface="Roboto"/>
                <a:cs typeface="Roboto"/>
                <a:sym typeface="Roboto"/>
              </a:rPr>
              <a:t>Next Gen Science Grant - Partnership with Connecticut Science Center and Southington Schools for grades 3-5 teachers to engage in high-quality professional learning lead by Science Center specialists.</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b="1" u="sng">
                <a:latin typeface="Roboto"/>
                <a:ea typeface="Roboto"/>
                <a:cs typeface="Roboto"/>
                <a:sym typeface="Roboto"/>
              </a:rPr>
              <a:t>Science Center Partnership</a:t>
            </a:r>
            <a:r>
              <a:rPr lang="en" sz="1000">
                <a:latin typeface="Roboto"/>
                <a:ea typeface="Roboto"/>
                <a:cs typeface="Roboto"/>
                <a:sym typeface="Roboto"/>
              </a:rPr>
              <a:t> - </a:t>
            </a:r>
            <a:endParaRPr sz="1000">
              <a:latin typeface="Roboto"/>
              <a:ea typeface="Roboto"/>
              <a:cs typeface="Roboto"/>
              <a:sym typeface="Roboto"/>
            </a:endParaRPr>
          </a:p>
          <a:p>
            <a:pPr marL="0" lvl="0" indent="0" algn="l" rtl="0">
              <a:spcBef>
                <a:spcPts val="0"/>
              </a:spcBef>
              <a:spcAft>
                <a:spcPts val="0"/>
              </a:spcAft>
              <a:buClr>
                <a:srgbClr val="000000"/>
              </a:buClr>
              <a:buFont typeface="Arial"/>
              <a:buNone/>
            </a:pPr>
            <a:endParaRPr/>
          </a:p>
        </p:txBody>
      </p:sp>
    </p:spTree>
    <p:extLst>
      <p:ext uri="{BB962C8B-B14F-4D97-AF65-F5344CB8AC3E}">
        <p14:creationId xmlns:p14="http://schemas.microsoft.com/office/powerpoint/2010/main" val="2797939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f7c81363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f7c8136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61% 4 year college, 39% 2 year</a:t>
            </a:r>
            <a:endParaRPr/>
          </a:p>
          <a:p>
            <a:pPr marL="0" lvl="0" indent="0" algn="l" rtl="0">
              <a:spcBef>
                <a:spcPts val="0"/>
              </a:spcBef>
              <a:spcAft>
                <a:spcPts val="0"/>
              </a:spcAft>
              <a:buNone/>
            </a:pPr>
            <a:r>
              <a:rPr lang="en"/>
              <a:t>***Through our newest partnership with CCSU, PHS students have taken and succeeded at a high level, earning A’s in several courses at CCSU.  Our students have multiple opportunities to earn credits while in high school, saving both time and money in their future.</a:t>
            </a:r>
            <a:endParaRPr/>
          </a:p>
        </p:txBody>
      </p:sp>
    </p:spTree>
    <p:extLst>
      <p:ext uri="{BB962C8B-B14F-4D97-AF65-F5344CB8AC3E}">
        <p14:creationId xmlns:p14="http://schemas.microsoft.com/office/powerpoint/2010/main" val="635636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4b7dbc83a7_5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4b7dbc83a7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61% 4 year college, 39% 2 year</a:t>
            </a:r>
            <a:endParaRPr/>
          </a:p>
          <a:p>
            <a:pPr marL="0" lvl="0" indent="0" algn="l" rtl="0">
              <a:spcBef>
                <a:spcPts val="0"/>
              </a:spcBef>
              <a:spcAft>
                <a:spcPts val="0"/>
              </a:spcAft>
              <a:buNone/>
            </a:pPr>
            <a:r>
              <a:rPr lang="en"/>
              <a:t>***Through our newest partnership with CCSU, PHS students have taken and succeeded at a high level, earning A’s in several courses at CCSU.  Our students have multiple opportunities to earn credits while in high school, saving both time and money in their future.</a:t>
            </a:r>
            <a:endParaRPr/>
          </a:p>
          <a:p>
            <a:pPr marL="457200" lvl="0" indent="-317500" algn="l" rtl="0">
              <a:spcBef>
                <a:spcPts val="0"/>
              </a:spcBef>
              <a:spcAft>
                <a:spcPts val="0"/>
              </a:spcAft>
              <a:buClr>
                <a:srgbClr val="000000"/>
              </a:buClr>
              <a:buSzPts val="1400"/>
              <a:buFont typeface="Roboto"/>
              <a:buChar char="●"/>
            </a:pPr>
            <a:r>
              <a:rPr lang="en" sz="1400">
                <a:latin typeface="Roboto"/>
                <a:ea typeface="Roboto"/>
                <a:cs typeface="Roboto"/>
                <a:sym typeface="Roboto"/>
              </a:rPr>
              <a:t>according to content standards and </a:t>
            </a:r>
            <a:r>
              <a:rPr lang="en" sz="1400" i="1">
                <a:latin typeface="Roboto"/>
                <a:ea typeface="Roboto"/>
                <a:cs typeface="Roboto"/>
                <a:sym typeface="Roboto"/>
              </a:rPr>
              <a:t>separately assess</a:t>
            </a:r>
            <a:r>
              <a:rPr lang="en" sz="1400">
                <a:latin typeface="Roboto"/>
                <a:ea typeface="Roboto"/>
                <a:cs typeface="Roboto"/>
                <a:sym typeface="Roboto"/>
              </a:rPr>
              <a:t> the influence of positive and consistent work habits (</a:t>
            </a:r>
            <a:r>
              <a:rPr lang="en" sz="1400" i="1">
                <a:latin typeface="Roboto"/>
                <a:ea typeface="Roboto"/>
                <a:cs typeface="Roboto"/>
                <a:sym typeface="Roboto"/>
              </a:rPr>
              <a:t>habits of scholarship</a:t>
            </a:r>
            <a:r>
              <a:rPr lang="en" sz="1400">
                <a:latin typeface="Roboto"/>
                <a:ea typeface="Roboto"/>
                <a:cs typeface="Roboto"/>
                <a:sym typeface="Roboto"/>
              </a:rPr>
              <a:t>) on student learning. </a:t>
            </a:r>
            <a:endParaRPr sz="1400">
              <a:latin typeface="Roboto"/>
              <a:ea typeface="Roboto"/>
              <a:cs typeface="Roboto"/>
              <a:sym typeface="Roboto"/>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3536887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faf02504e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faf02504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61% 4 year college, 39% 2 year</a:t>
            </a:r>
            <a:endParaRPr/>
          </a:p>
          <a:p>
            <a:pPr marL="0" lvl="0" indent="0" algn="l" rtl="0">
              <a:spcBef>
                <a:spcPts val="0"/>
              </a:spcBef>
              <a:spcAft>
                <a:spcPts val="0"/>
              </a:spcAft>
              <a:buNone/>
            </a:pPr>
            <a:r>
              <a:rPr lang="en"/>
              <a:t>***Through our newest partnership with CCSU, PHS students have taken and succeeded at a high level, earning A’s in several courses at CCSU.  Our students have multiple opportunities to earn credits while in high school, saving both time and money in their future.</a:t>
            </a:r>
            <a:endParaRPr/>
          </a:p>
        </p:txBody>
      </p:sp>
    </p:spTree>
    <p:extLst>
      <p:ext uri="{BB962C8B-B14F-4D97-AF65-F5344CB8AC3E}">
        <p14:creationId xmlns:p14="http://schemas.microsoft.com/office/powerpoint/2010/main" val="246251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2623279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552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8084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99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1883174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a6f2f312e_1_1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93" name="Google Shape;393;g1a6f2f312e_1_128:notes"/>
          <p:cNvSpPr txBox="1">
            <a:spLocks noGrp="1"/>
          </p:cNvSpPr>
          <p:nvPr>
            <p:ph type="body" idx="1"/>
          </p:nvPr>
        </p:nvSpPr>
        <p:spPr>
          <a:xfrm>
            <a:off x="701675" y="4416425"/>
            <a:ext cx="5607050" cy="4183063"/>
          </a:xfrm>
          <a:prstGeom prst="rect">
            <a:avLst/>
          </a:prstGeom>
          <a:noFill/>
          <a:ln>
            <a:noFill/>
          </a:ln>
        </p:spPr>
        <p:txBody>
          <a:bodyPr spcFirstLastPara="1" wrap="square" lIns="93060" tIns="46517" rIns="93060" bIns="46517" anchor="t" anchorCtr="0">
            <a:noAutofit/>
          </a:bodyPr>
          <a:lstStyle/>
          <a:p>
            <a:pPr marL="0" indent="0">
              <a:buNone/>
            </a:pPr>
            <a:r>
              <a:rPr lang="en" sz="1200">
                <a:solidFill>
                  <a:schemeClr val="dk1"/>
                </a:solidFill>
                <a:latin typeface="Calibri"/>
                <a:ea typeface="Calibri"/>
                <a:cs typeface="Calibri"/>
                <a:sym typeface="Calibri"/>
              </a:rPr>
              <a:t>Robert</a:t>
            </a:r>
            <a:endParaRPr sz="1200">
              <a:solidFill>
                <a:schemeClr val="dk1"/>
              </a:solidFill>
              <a:latin typeface="Calibri"/>
              <a:ea typeface="Calibri"/>
              <a:cs typeface="Calibri"/>
              <a:sym typeface="Calibri"/>
            </a:endParaRPr>
          </a:p>
        </p:txBody>
      </p:sp>
      <p:sp>
        <p:nvSpPr>
          <p:cNvPr id="394" name="Google Shape;394;g1a6f2f312e_1_128:notes"/>
          <p:cNvSpPr txBox="1">
            <a:spLocks noGrp="1"/>
          </p:cNvSpPr>
          <p:nvPr>
            <p:ph type="sldNum" idx="12"/>
          </p:nvPr>
        </p:nvSpPr>
        <p:spPr>
          <a:xfrm>
            <a:off x="3970338"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latin typeface="Calibri"/>
                <a:ea typeface="Calibri"/>
                <a:cs typeface="Calibri"/>
                <a:sym typeface="Calibri"/>
              </a:rPr>
              <a:pPr algn="r"/>
              <a:t>59</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a6f2f312e_1_1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00" name="Google Shape;400;g1a6f2f312e_1_142:notes"/>
          <p:cNvSpPr txBox="1">
            <a:spLocks noGrp="1"/>
          </p:cNvSpPr>
          <p:nvPr>
            <p:ph type="body" idx="1"/>
          </p:nvPr>
        </p:nvSpPr>
        <p:spPr>
          <a:xfrm>
            <a:off x="701675" y="4416425"/>
            <a:ext cx="5607050" cy="4183063"/>
          </a:xfrm>
          <a:prstGeom prst="rect">
            <a:avLst/>
          </a:prstGeom>
          <a:noFill/>
          <a:ln>
            <a:noFill/>
          </a:ln>
        </p:spPr>
        <p:txBody>
          <a:bodyPr spcFirstLastPara="1" wrap="square" lIns="93060" tIns="46517" rIns="93060" bIns="46517" anchor="t" anchorCtr="0">
            <a:noAutofit/>
          </a:bodyPr>
          <a:lstStyle/>
          <a:p>
            <a:pPr marL="0" indent="0">
              <a:buNone/>
            </a:pPr>
            <a:r>
              <a:rPr lang="en" sz="1200">
                <a:solidFill>
                  <a:schemeClr val="dk1"/>
                </a:solidFill>
                <a:latin typeface="Calibri"/>
                <a:ea typeface="Calibri"/>
                <a:cs typeface="Calibri"/>
                <a:sym typeface="Calibri"/>
              </a:rPr>
              <a:t>Robert</a:t>
            </a:r>
            <a:endParaRPr sz="1200">
              <a:solidFill>
                <a:schemeClr val="dk1"/>
              </a:solidFill>
              <a:latin typeface="Calibri"/>
              <a:ea typeface="Calibri"/>
              <a:cs typeface="Calibri"/>
              <a:sym typeface="Calibri"/>
            </a:endParaRPr>
          </a:p>
        </p:txBody>
      </p:sp>
      <p:sp>
        <p:nvSpPr>
          <p:cNvPr id="401" name="Google Shape;401;g1a6f2f312e_1_142:notes"/>
          <p:cNvSpPr txBox="1">
            <a:spLocks noGrp="1"/>
          </p:cNvSpPr>
          <p:nvPr>
            <p:ph type="sldNum" idx="12"/>
          </p:nvPr>
        </p:nvSpPr>
        <p:spPr>
          <a:xfrm>
            <a:off x="3970338"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latin typeface="Calibri"/>
                <a:ea typeface="Calibri"/>
                <a:cs typeface="Calibri"/>
                <a:sym typeface="Calibri"/>
              </a:rPr>
              <a:pPr algn="r"/>
              <a:t>60</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2897611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a6f2f312e_1_156: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endParaRPr/>
          </a:p>
        </p:txBody>
      </p:sp>
      <p:sp>
        <p:nvSpPr>
          <p:cNvPr id="484" name="Google Shape;484;g1a6f2f312e_1_1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Good Evening I am Maureen Brummett, Superintendent of Schools -  I would like to thank Sam Adlerstein, Director of Business and Operations and Steve LePage, Assistant Superintendent and my entire Central Office team for their support and assistance in putting tonight’s presentation together. I appreciate the collaborative approach with the Board and Town that has been behind tonight’s presentation. Robert Lee and I will go back and forth throughout the evening  </a:t>
            </a:r>
            <a:endParaRPr/>
          </a:p>
          <a:p>
            <a:pPr marL="0" indent="0">
              <a:buNone/>
            </a:pPr>
            <a:endParaRPr/>
          </a:p>
          <a:p>
            <a:pPr marL="0" indent="0">
              <a:buNone/>
            </a:pPr>
            <a:endParaRPr/>
          </a:p>
          <a:p>
            <a:pPr marL="0" indent="0">
              <a:buNone/>
            </a:pPr>
            <a:r>
              <a:rPr lang="en" u="sng">
                <a:solidFill>
                  <a:schemeClr val="hlink"/>
                </a:solidFill>
                <a:hlinkClick r:id="rId3"/>
              </a:rPr>
              <a:t>https://3.basecamp.com/3539101/buckets/1523263/google_documents/345681777</a:t>
            </a:r>
            <a:endParaRPr/>
          </a:p>
        </p:txBody>
      </p:sp>
    </p:spTree>
    <p:extLst>
      <p:ext uri="{BB962C8B-B14F-4D97-AF65-F5344CB8AC3E}">
        <p14:creationId xmlns:p14="http://schemas.microsoft.com/office/powerpoint/2010/main" val="671358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a6ec381e7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a6ec381e7_0_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142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337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8041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a6f2f312e_1_108:notes"/>
          <p:cNvSpPr txBox="1">
            <a:spLocks noGrp="1"/>
          </p:cNvSpPr>
          <p:nvPr>
            <p:ph type="body" idx="1"/>
          </p:nvPr>
        </p:nvSpPr>
        <p:spPr>
          <a:xfrm>
            <a:off x="701675" y="4416425"/>
            <a:ext cx="5607050" cy="4183063"/>
          </a:xfrm>
          <a:prstGeom prst="rect">
            <a:avLst/>
          </a:prstGeom>
          <a:noFill/>
          <a:ln>
            <a:noFill/>
          </a:ln>
        </p:spPr>
        <p:txBody>
          <a:bodyPr spcFirstLastPara="1" wrap="square" lIns="91302" tIns="91302" rIns="91302" bIns="91302" anchor="ctr" anchorCtr="0">
            <a:noAutofit/>
          </a:bodyPr>
          <a:lstStyle/>
          <a:p>
            <a:pPr marL="0" indent="0">
              <a:buNone/>
            </a:pPr>
            <a:r>
              <a:rPr lang="en"/>
              <a:t>Robert</a:t>
            </a:r>
            <a:endParaRPr/>
          </a:p>
        </p:txBody>
      </p:sp>
      <p:sp>
        <p:nvSpPr>
          <p:cNvPr id="381" name="Google Shape;381;g1a6f2f312e_1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98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b7dbc83a7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b7dbc83a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https://www.zillow.com/plainville-ct/home-values/</a:t>
            </a:r>
            <a:endParaRPr/>
          </a:p>
        </p:txBody>
      </p:sp>
    </p:spTree>
    <p:extLst>
      <p:ext uri="{BB962C8B-B14F-4D97-AF65-F5344CB8AC3E}">
        <p14:creationId xmlns:p14="http://schemas.microsoft.com/office/powerpoint/2010/main" val="421249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5661167"/>
            <a:ext cx="897600" cy="11967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2425700"/>
            <a:ext cx="8222100" cy="12447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3718840"/>
            <a:ext cx="8222100" cy="5772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7" name="Google Shape;77;p15"/>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1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Google Shape;79;p1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41667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756130"/>
            <a:ext cx="6482366" cy="1887950"/>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3806196"/>
            <a:ext cx="6472835"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090679" y="3804985"/>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4256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1" name="Google Shape;71;p14"/>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2" name="Google Shape;72;p1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7" name="Google Shape;77;p15"/>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1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Google Shape;79;p1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sp>
        <p:nvSpPr>
          <p:cNvPr id="82" name="Google Shape;82;p16"/>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3" name="Google Shape;83;p1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 name="Google Shape;84;p1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7"/>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18"/>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9" name="Google Shape;99;p18"/>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0" name="Google Shape;100;p1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Google Shape;101;p1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Google Shape;102;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1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2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2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2558767"/>
            <a:ext cx="8222100" cy="36135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4" name="Google Shape;114;p21"/>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6" name="Google Shape;116;p2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2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1" name="Google Shape;121;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2" name="Google Shape;122;p22"/>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3" name="Google Shape;123;p2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Google Shape;124;p2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 name="Google Shape;125;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8" name="Google Shape;128;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Google Shape;129;p2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 name="Google Shape;130;p2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4" name="Google Shape;134;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Google Shape;135;p2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 name="Google Shape;136;p2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 name="Google Shape;137;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
        <p:cNvGrpSpPr/>
        <p:nvPr/>
      </p:nvGrpSpPr>
      <p:grpSpPr>
        <a:xfrm>
          <a:off x="0" y="0"/>
          <a:ext cx="0" cy="0"/>
          <a:chOff x="0" y="0"/>
          <a:chExt cx="0" cy="0"/>
        </a:xfrm>
      </p:grpSpPr>
      <p:sp>
        <p:nvSpPr>
          <p:cNvPr id="143" name="Google Shape;143;p26"/>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4" name="Google Shape;144;p26"/>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5" name="Google Shape;145;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 name="Google Shape;148;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2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2" name="Google Shape;152;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29"/>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6" name="Google Shape;156;p29"/>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7" name="Google Shape;157;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3" name="Google Shape;163;p31"/>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4" name="Google Shape;164;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2558767"/>
            <a:ext cx="3999900" cy="36135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2558767"/>
            <a:ext cx="3999900" cy="36135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7" name="Google Shape;167;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8"/>
        <p:cNvGrpSpPr/>
        <p:nvPr/>
      </p:nvGrpSpPr>
      <p:grpSpPr>
        <a:xfrm>
          <a:off x="0" y="0"/>
          <a:ext cx="0" cy="0"/>
          <a:chOff x="0" y="0"/>
          <a:chExt cx="0" cy="0"/>
        </a:xfrm>
      </p:grpSpPr>
      <p:sp>
        <p:nvSpPr>
          <p:cNvPr id="169" name="Google Shape;169;p33"/>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1" name="Google Shape;171;p33"/>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2" name="Google Shape;172;p33"/>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3" name="Google Shape;173;p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4"/>
        <p:cNvGrpSpPr/>
        <p:nvPr/>
      </p:nvGrpSpPr>
      <p:grpSpPr>
        <a:xfrm>
          <a:off x="0" y="0"/>
          <a:ext cx="0" cy="0"/>
          <a:chOff x="0" y="0"/>
          <a:chExt cx="0" cy="0"/>
        </a:xfrm>
      </p:grpSpPr>
      <p:sp>
        <p:nvSpPr>
          <p:cNvPr id="175" name="Google Shape;175;p34"/>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76" name="Google Shape;176;p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
        <p:cNvGrpSpPr/>
        <p:nvPr/>
      </p:nvGrpSpPr>
      <p:grpSpPr>
        <a:xfrm>
          <a:off x="0" y="0"/>
          <a:ext cx="0" cy="0"/>
          <a:chOff x="0" y="0"/>
          <a:chExt cx="0" cy="0"/>
        </a:xfrm>
      </p:grpSpPr>
      <p:sp>
        <p:nvSpPr>
          <p:cNvPr id="178" name="Google Shape;178;p35"/>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9" name="Google Shape;179;p35"/>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80" name="Google Shape;180;p3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1"/>
        <p:cNvGrpSpPr/>
        <p:nvPr/>
      </p:nvGrpSpPr>
      <p:grpSpPr>
        <a:xfrm>
          <a:off x="0" y="0"/>
          <a:ext cx="0" cy="0"/>
          <a:chOff x="0" y="0"/>
          <a:chExt cx="0" cy="0"/>
        </a:xfrm>
      </p:grpSpPr>
      <p:sp>
        <p:nvSpPr>
          <p:cNvPr id="182" name="Google Shape;182;p3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7"/>
        <p:cNvGrpSpPr/>
        <p:nvPr/>
      </p:nvGrpSpPr>
      <p:grpSpPr>
        <a:xfrm>
          <a:off x="0" y="0"/>
          <a:ext cx="0" cy="0"/>
          <a:chOff x="0" y="0"/>
          <a:chExt cx="0" cy="0"/>
        </a:xfrm>
      </p:grpSpPr>
      <p:sp>
        <p:nvSpPr>
          <p:cNvPr id="188" name="Google Shape;188;p38"/>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9" name="Google Shape;189;p38"/>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0" name="Google Shape;190;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1"/>
        <p:cNvGrpSpPr/>
        <p:nvPr/>
      </p:nvGrpSpPr>
      <p:grpSpPr>
        <a:xfrm>
          <a:off x="0" y="0"/>
          <a:ext cx="0" cy="0"/>
          <a:chOff x="0" y="0"/>
          <a:chExt cx="0" cy="0"/>
        </a:xfrm>
      </p:grpSpPr>
      <p:sp>
        <p:nvSpPr>
          <p:cNvPr id="192" name="Google Shape;192;p39"/>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3" name="Google Shape;193;p3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4"/>
        <p:cNvGrpSpPr/>
        <p:nvPr/>
      </p:nvGrpSpPr>
      <p:grpSpPr>
        <a:xfrm>
          <a:off x="0" y="0"/>
          <a:ext cx="0" cy="0"/>
          <a:chOff x="0" y="0"/>
          <a:chExt cx="0" cy="0"/>
        </a:xfrm>
      </p:grpSpPr>
      <p:sp>
        <p:nvSpPr>
          <p:cNvPr id="195" name="Google Shape;195;p4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6" name="Google Shape;196;p4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7" name="Google Shape;197;p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8"/>
        <p:cNvGrpSpPr/>
        <p:nvPr/>
      </p:nvGrpSpPr>
      <p:grpSpPr>
        <a:xfrm>
          <a:off x="0" y="0"/>
          <a:ext cx="0" cy="0"/>
          <a:chOff x="0" y="0"/>
          <a:chExt cx="0" cy="0"/>
        </a:xfrm>
      </p:grpSpPr>
      <p:sp>
        <p:nvSpPr>
          <p:cNvPr id="199" name="Google Shape;199;p4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41"/>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1" name="Google Shape;201;p41"/>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2" name="Google Shape;202;p4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4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4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875100"/>
            <a:ext cx="9144000" cy="5982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21800"/>
            <a:ext cx="8826600" cy="803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6"/>
        <p:cNvGrpSpPr/>
        <p:nvPr/>
      </p:nvGrpSpPr>
      <p:grpSpPr>
        <a:xfrm>
          <a:off x="0" y="0"/>
          <a:ext cx="0" cy="0"/>
          <a:chOff x="0" y="0"/>
          <a:chExt cx="0" cy="0"/>
        </a:xfrm>
      </p:grpSpPr>
      <p:sp>
        <p:nvSpPr>
          <p:cNvPr id="207" name="Google Shape;207;p43"/>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8" name="Google Shape;208;p43"/>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9" name="Google Shape;209;p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0"/>
        <p:cNvGrpSpPr/>
        <p:nvPr/>
      </p:nvGrpSpPr>
      <p:grpSpPr>
        <a:xfrm>
          <a:off x="0" y="0"/>
          <a:ext cx="0" cy="0"/>
          <a:chOff x="0" y="0"/>
          <a:chExt cx="0" cy="0"/>
        </a:xfrm>
      </p:grpSpPr>
      <p:sp>
        <p:nvSpPr>
          <p:cNvPr id="211" name="Google Shape;211;p44"/>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2" name="Google Shape;212;p4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3"/>
        <p:cNvGrpSpPr/>
        <p:nvPr/>
      </p:nvGrpSpPr>
      <p:grpSpPr>
        <a:xfrm>
          <a:off x="0" y="0"/>
          <a:ext cx="0" cy="0"/>
          <a:chOff x="0" y="0"/>
          <a:chExt cx="0" cy="0"/>
        </a:xfrm>
      </p:grpSpPr>
      <p:sp>
        <p:nvSpPr>
          <p:cNvPr id="214" name="Google Shape;214;p45"/>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5"/>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6" name="Google Shape;216;p45"/>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7" name="Google Shape;217;p45"/>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18" name="Google Shape;218;p4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9"/>
        <p:cNvGrpSpPr/>
        <p:nvPr/>
      </p:nvGrpSpPr>
      <p:grpSpPr>
        <a:xfrm>
          <a:off x="0" y="0"/>
          <a:ext cx="0" cy="0"/>
          <a:chOff x="0" y="0"/>
          <a:chExt cx="0" cy="0"/>
        </a:xfrm>
      </p:grpSpPr>
      <p:sp>
        <p:nvSpPr>
          <p:cNvPr id="220" name="Google Shape;220;p46"/>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221" name="Google Shape;221;p4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2"/>
        <p:cNvGrpSpPr/>
        <p:nvPr/>
      </p:nvGrpSpPr>
      <p:grpSpPr>
        <a:xfrm>
          <a:off x="0" y="0"/>
          <a:ext cx="0" cy="0"/>
          <a:chOff x="0" y="0"/>
          <a:chExt cx="0" cy="0"/>
        </a:xfrm>
      </p:grpSpPr>
      <p:sp>
        <p:nvSpPr>
          <p:cNvPr id="223" name="Google Shape;223;p47"/>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4" name="Google Shape;224;p47"/>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5" name="Google Shape;225;p4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
        <p:nvSpPr>
          <p:cNvPr id="227" name="Google Shape;227;p4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802299"/>
            <a:ext cx="6477805" cy="2541431"/>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3531205"/>
            <a:ext cx="6477804" cy="977621"/>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1/16/2019</a:t>
            </a:fld>
            <a:endParaRPr lang="en-US" dirty="0"/>
          </a:p>
        </p:txBody>
      </p:sp>
      <p:sp>
        <p:nvSpPr>
          <p:cNvPr id="5" name="Footer Placeholder 4"/>
          <p:cNvSpPr>
            <a:spLocks noGrp="1"/>
          </p:cNvSpPr>
          <p:nvPr>
            <p:ph type="ftr" sz="quarter" idx="11"/>
          </p:nvPr>
        </p:nvSpPr>
        <p:spPr>
          <a:xfrm>
            <a:off x="1812376" y="329308"/>
            <a:ext cx="3730436" cy="309201"/>
          </a:xfrm>
        </p:spPr>
        <p:txBody>
          <a:bodyPr/>
          <a:lstStyle/>
          <a:p>
            <a:endParaRPr lang="en-US" dirty="0"/>
          </a:p>
        </p:txBody>
      </p:sp>
      <p:sp>
        <p:nvSpPr>
          <p:cNvPr id="6" name="Slide Number Placeholder 5"/>
          <p:cNvSpPr>
            <a:spLocks noGrp="1"/>
          </p:cNvSpPr>
          <p:nvPr>
            <p:ph type="sldNum" sz="quarter" idx="12"/>
          </p:nvPr>
        </p:nvSpPr>
        <p:spPr>
          <a:xfrm>
            <a:off x="1078249" y="798973"/>
            <a:ext cx="608264"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7967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9265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756130"/>
            <a:ext cx="6482366" cy="1887950"/>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3806196"/>
            <a:ext cx="6472835"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090679" y="3804985"/>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7449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804890"/>
            <a:ext cx="7204226"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2010879"/>
            <a:ext cx="3483864"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2017343"/>
            <a:ext cx="3483864"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935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33"/>
            <a:ext cx="58674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477067"/>
            <a:ext cx="2808000" cy="12711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954400"/>
            <a:ext cx="2808000" cy="42180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804164"/>
            <a:ext cx="7205746"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2019550"/>
            <a:ext cx="3483864" cy="801943"/>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85393" y="2824270"/>
            <a:ext cx="3483864"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2023004"/>
            <a:ext cx="3483864" cy="80223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09272" y="2821491"/>
            <a:ext cx="3483864"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381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79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9300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798973"/>
            <a:ext cx="2454824" cy="2247117"/>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798974"/>
            <a:ext cx="4509353"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3205492"/>
            <a:ext cx="2456260"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086210" y="3205491"/>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71060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482171"/>
            <a:ext cx="3055900"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1129513"/>
            <a:ext cx="4149246" cy="1830584"/>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1122543"/>
            <a:ext cx="209337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3145992"/>
            <a:ext cx="4143303" cy="2003742"/>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085537" y="5469857"/>
            <a:ext cx="4145513" cy="320123"/>
          </a:xfrm>
        </p:spPr>
        <p:txBody>
          <a:bodyPr/>
          <a:lstStyle>
            <a:lvl1pPr algn="l">
              <a:defRPr/>
            </a:lvl1pPr>
          </a:lstStyle>
          <a:p>
            <a:fld id="{18C79C5D-2A6F-F04D-97DA-BEF2467B64E4}" type="datetimeFigureOut">
              <a:rPr lang="en-US" smtClean="0"/>
              <a:pPr/>
              <a:t>1/16/2019</a:t>
            </a:fld>
            <a:endParaRPr lang="en-US" dirty="0"/>
          </a:p>
        </p:txBody>
      </p:sp>
      <p:sp>
        <p:nvSpPr>
          <p:cNvPr id="6" name="Footer Placeholder 5"/>
          <p:cNvSpPr>
            <a:spLocks noGrp="1"/>
          </p:cNvSpPr>
          <p:nvPr>
            <p:ph type="ftr" sz="quarter" idx="11"/>
          </p:nvPr>
        </p:nvSpPr>
        <p:spPr>
          <a:xfrm>
            <a:off x="1085537" y="318641"/>
            <a:ext cx="4155753"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085537" y="3143605"/>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1575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54399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798974"/>
            <a:ext cx="121180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798974"/>
            <a:ext cx="5871623"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7079333"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074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651000"/>
            <a:ext cx="6227100" cy="5454300"/>
          </a:xfrm>
          <a:prstGeom prst="rect">
            <a:avLst/>
          </a:prstGeom>
        </p:spPr>
        <p:txBody>
          <a:bodyPr spcFirstLastPara="1" wrap="square" lIns="91425" tIns="91425" rIns="91425" bIns="91425" anchor="ctr" anchorCtr="0"/>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3705956"/>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100"/>
            <a:ext cx="9144000" cy="6261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6262433"/>
            <a:ext cx="8382000" cy="595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678033"/>
            <a:ext cx="8222100" cy="26181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4406167"/>
            <a:ext cx="82221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2558767"/>
            <a:ext cx="8222100" cy="36135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96" r:id="rId11"/>
    <p:sldLayoutId id="2147483709" r:id="rId12"/>
  </p:sldLayoutIdLst>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Google Shape;66;p1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0" name="Google Shape;140;p2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41" name="Google Shape;141;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85" name="Google Shape;185;p3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86" name="Google Shape;186;p3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
        <p:nvSpPr>
          <p:cNvPr id="2" name="Title Placeholder 1"/>
          <p:cNvSpPr>
            <a:spLocks noGrp="1"/>
          </p:cNvSpPr>
          <p:nvPr>
            <p:ph type="title"/>
          </p:nvPr>
        </p:nvSpPr>
        <p:spPr>
          <a:xfrm>
            <a:off x="1088685" y="804520"/>
            <a:ext cx="7202456"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2015733"/>
            <a:ext cx="7202456"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65604" y="330370"/>
            <a:ext cx="2625536" cy="309201"/>
          </a:xfrm>
          <a:prstGeom prst="rect">
            <a:avLst/>
          </a:prstGeom>
        </p:spPr>
        <p:txBody>
          <a:bodyPr vert="horz" lIns="91440" tIns="45720" rIns="91440" bIns="45720" rtlCol="0" anchor="ctr"/>
          <a:lstStyle>
            <a:lvl1pPr algn="r">
              <a:defRPr sz="750">
                <a:solidFill>
                  <a:schemeClr val="tx1">
                    <a:tint val="75000"/>
                  </a:schemeClr>
                </a:solidFill>
              </a:defRPr>
            </a:lvl1pPr>
          </a:lstStyle>
          <a:p>
            <a:fld id="{09B482E8-6E0E-1B4F-B1FD-C69DB9E858D9}" type="datetimeFigureOut">
              <a:rPr lang="en-US" smtClean="0"/>
              <a:pPr/>
              <a:t>1/16/2019</a:t>
            </a:fld>
            <a:endParaRPr lang="en-US" dirty="0"/>
          </a:p>
        </p:txBody>
      </p:sp>
      <p:sp>
        <p:nvSpPr>
          <p:cNvPr id="5" name="Footer Placeholder 4"/>
          <p:cNvSpPr>
            <a:spLocks noGrp="1"/>
          </p:cNvSpPr>
          <p:nvPr>
            <p:ph type="ftr" sz="quarter" idx="3"/>
          </p:nvPr>
        </p:nvSpPr>
        <p:spPr>
          <a:xfrm>
            <a:off x="1088684" y="329308"/>
            <a:ext cx="4454127" cy="3092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798973"/>
            <a:ext cx="608264" cy="503578"/>
          </a:xfrm>
          <a:prstGeom prst="rect">
            <a:avLst/>
          </a:prstGeom>
        </p:spPr>
        <p:txBody>
          <a:bodyPr vert="horz" lIns="91440" tIns="45720" rIns="91440" bIns="45720" rtlCol="0" anchor="t"/>
          <a:lstStyle>
            <a:lvl1pPr algn="r">
              <a:defRPr sz="21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2662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hyperlink" Target="https://3.basecamp.com/3539101/buckets/1523263/documents/27339525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3.basecamp.com/3539101/buckets/1523263/documents/273395252"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drive/folders/1_VxG0W-LAzCP-dbecZMccOJkiHRLtEKg"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17.jpg"/></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drive.google.com/open?id=1iC3-MTU1klP9WBu65NkXbFInQczOvaxb" TargetMode="External"/><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6.jpg"/></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5062275" cy="2849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100" b="1" dirty="0">
                <a:solidFill>
                  <a:srgbClr val="0000FF"/>
                </a:solidFill>
                <a:latin typeface="Constantia" panose="02030602050306030303" pitchFamily="18" charset="0"/>
              </a:rPr>
              <a:t>Town of Plainville </a:t>
            </a:r>
            <a:br>
              <a:rPr lang="en" sz="3100" b="1" dirty="0">
                <a:solidFill>
                  <a:srgbClr val="0000FF"/>
                </a:solidFill>
                <a:latin typeface="Constantia" panose="02030602050306030303" pitchFamily="18" charset="0"/>
              </a:rPr>
            </a:br>
            <a:r>
              <a:rPr lang="en" sz="3100" b="1" dirty="0">
                <a:solidFill>
                  <a:srgbClr val="0000FF"/>
                </a:solidFill>
                <a:latin typeface="Constantia" panose="02030602050306030303" pitchFamily="18" charset="0"/>
              </a:rPr>
              <a:t>&amp; Plainville Community Schools </a:t>
            </a:r>
            <a:br>
              <a:rPr lang="en" sz="3100" b="1" dirty="0">
                <a:solidFill>
                  <a:srgbClr val="0000FF"/>
                </a:solidFill>
                <a:latin typeface="Constantia" panose="02030602050306030303" pitchFamily="18" charset="0"/>
              </a:rPr>
            </a:br>
            <a:endParaRPr sz="3100" b="1" dirty="0">
              <a:solidFill>
                <a:srgbClr val="0000FF"/>
              </a:solidFill>
              <a:latin typeface="Constantia" panose="02030602050306030303" pitchFamily="18" charset="0"/>
            </a:endParaRPr>
          </a:p>
          <a:p>
            <a:pPr marL="0" lvl="0" indent="0" algn="l" rtl="0">
              <a:spcBef>
                <a:spcPts val="0"/>
              </a:spcBef>
              <a:spcAft>
                <a:spcPts val="0"/>
              </a:spcAft>
              <a:buNone/>
            </a:pPr>
            <a:r>
              <a:rPr lang="en" sz="2800" b="1" dirty="0">
                <a:solidFill>
                  <a:srgbClr val="0000FF"/>
                </a:solidFill>
                <a:latin typeface="Constantia" panose="02030602050306030303" pitchFamily="18" charset="0"/>
              </a:rPr>
              <a:t>Budget Update</a:t>
            </a:r>
            <a:endParaRPr sz="2800" b="1" dirty="0">
              <a:solidFill>
                <a:srgbClr val="0000FF"/>
              </a:solidFill>
              <a:latin typeface="Constantia" panose="02030602050306030303" pitchFamily="18" charset="0"/>
            </a:endParaRPr>
          </a:p>
          <a:p>
            <a:pPr marL="0" lvl="0" indent="0" algn="l" rtl="0">
              <a:spcBef>
                <a:spcPts val="0"/>
              </a:spcBef>
              <a:spcAft>
                <a:spcPts val="0"/>
              </a:spcAft>
              <a:buNone/>
            </a:pPr>
            <a:r>
              <a:rPr lang="en" sz="2800" b="1" dirty="0">
                <a:solidFill>
                  <a:srgbClr val="0000FF"/>
                </a:solidFill>
                <a:latin typeface="Constantia" panose="02030602050306030303" pitchFamily="18" charset="0"/>
              </a:rPr>
              <a:t>January 15, 2019</a:t>
            </a:r>
            <a:endParaRPr sz="28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34" name="Google Shape;234;p49"/>
          <p:cNvSpPr txBox="1">
            <a:spLocks noGrp="1"/>
          </p:cNvSpPr>
          <p:nvPr>
            <p:ph type="subTitle" idx="1"/>
          </p:nvPr>
        </p:nvSpPr>
        <p:spPr>
          <a:xfrm>
            <a:off x="274125" y="4099148"/>
            <a:ext cx="4045200" cy="2265076"/>
          </a:xfrm>
          <a:prstGeom prst="rect">
            <a:avLst/>
          </a:prstGeom>
        </p:spPr>
        <p:txBody>
          <a:bodyPr spcFirstLastPara="1" wrap="square" lIns="91425" tIns="91425" rIns="91425" bIns="91425" anchor="t" anchorCtr="0">
            <a:noAutofit/>
          </a:bodyPr>
          <a:lstStyle/>
          <a:p>
            <a:pPr marL="0" lvl="0" indent="0"/>
            <a:r>
              <a:rPr lang="en-US" sz="2400" dirty="0">
                <a:solidFill>
                  <a:srgbClr val="0000FF"/>
                </a:solidFill>
                <a:latin typeface="Constantia" panose="02030602050306030303" pitchFamily="18" charset="0"/>
              </a:rPr>
              <a:t>Robert E. Lee:</a:t>
            </a:r>
          </a:p>
          <a:p>
            <a:pPr marL="0" lvl="0" indent="0"/>
            <a:r>
              <a:rPr lang="en-US" sz="2400" dirty="0">
                <a:solidFill>
                  <a:srgbClr val="0000FF"/>
                </a:solidFill>
                <a:latin typeface="Constantia" panose="02030602050306030303" pitchFamily="18" charset="0"/>
              </a:rPr>
              <a:t>Town Manager</a:t>
            </a:r>
          </a:p>
          <a:p>
            <a:pPr marL="0" lvl="0" indent="0" algn="ctr" rtl="0">
              <a:spcBef>
                <a:spcPts val="0"/>
              </a:spcBef>
              <a:spcAft>
                <a:spcPts val="0"/>
              </a:spcAft>
              <a:buNone/>
            </a:pPr>
            <a:endParaRPr lang="en" sz="2400" dirty="0">
              <a:solidFill>
                <a:srgbClr val="0000FF"/>
              </a:solidFill>
              <a:latin typeface="Constantia" panose="02030602050306030303" pitchFamily="18" charset="0"/>
            </a:endParaRPr>
          </a:p>
          <a:p>
            <a:pPr marL="0" lvl="0" indent="0" algn="ctr" rtl="0">
              <a:spcBef>
                <a:spcPts val="0"/>
              </a:spcBef>
              <a:spcAft>
                <a:spcPts val="0"/>
              </a:spcAft>
              <a:buNone/>
            </a:pPr>
            <a:r>
              <a:rPr lang="en" sz="2400" dirty="0">
                <a:solidFill>
                  <a:srgbClr val="0000FF"/>
                </a:solidFill>
                <a:latin typeface="Constantia" panose="02030602050306030303" pitchFamily="18" charset="0"/>
              </a:rPr>
              <a:t>Dr. Maureen Brummett:</a:t>
            </a:r>
            <a:endParaRPr sz="2400" dirty="0">
              <a:solidFill>
                <a:srgbClr val="0000FF"/>
              </a:solidFill>
              <a:latin typeface="Constantia" panose="02030602050306030303" pitchFamily="18" charset="0"/>
            </a:endParaRPr>
          </a:p>
          <a:p>
            <a:pPr marL="0" lvl="0" indent="0" algn="ctr" rtl="0">
              <a:spcBef>
                <a:spcPts val="0"/>
              </a:spcBef>
              <a:spcAft>
                <a:spcPts val="0"/>
              </a:spcAft>
              <a:buNone/>
            </a:pPr>
            <a:r>
              <a:rPr lang="en" sz="2400" dirty="0">
                <a:solidFill>
                  <a:srgbClr val="0000FF"/>
                </a:solidFill>
                <a:latin typeface="Constantia" panose="02030602050306030303" pitchFamily="18" charset="0"/>
              </a:rPr>
              <a:t>Superintendent of Schools</a:t>
            </a:r>
          </a:p>
          <a:p>
            <a:pPr marL="0" lvl="0" indent="0" algn="ctr" rtl="0">
              <a:spcBef>
                <a:spcPts val="0"/>
              </a:spcBef>
              <a:spcAft>
                <a:spcPts val="0"/>
              </a:spcAft>
              <a:buNone/>
            </a:pPr>
            <a:endParaRPr sz="2400" dirty="0">
              <a:solidFill>
                <a:srgbClr val="0000FF"/>
              </a:solidFill>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5" y="2369049"/>
            <a:ext cx="7202456" cy="3036479"/>
          </a:xfrm>
        </p:spPr>
        <p:txBody>
          <a:bodyPr>
            <a:normAutofit/>
          </a:bodyPr>
          <a:lstStyle/>
          <a:p>
            <a:r>
              <a:rPr lang="en-US" sz="1800" dirty="0"/>
              <a:t>FY 2009	-	$1,100,000</a:t>
            </a:r>
          </a:p>
          <a:p>
            <a:r>
              <a:rPr lang="en-US" sz="1800" dirty="0"/>
              <a:t>FY 2019	-	  </a:t>
            </a:r>
            <a:r>
              <a:rPr lang="en-US" sz="1050" dirty="0"/>
              <a:t> </a:t>
            </a:r>
            <a:r>
              <a:rPr lang="en-US" sz="1800" dirty="0"/>
              <a:t>$800,000</a:t>
            </a:r>
          </a:p>
          <a:p>
            <a:r>
              <a:rPr lang="en-US" sz="1800" dirty="0">
                <a:solidFill>
                  <a:srgbClr val="FF0000"/>
                </a:solidFill>
              </a:rPr>
              <a:t>Difference	-	</a:t>
            </a:r>
            <a:r>
              <a:rPr lang="en-US" sz="1800" dirty="0"/>
              <a:t> </a:t>
            </a:r>
            <a:r>
              <a:rPr lang="en-US" sz="825" dirty="0"/>
              <a:t> </a:t>
            </a:r>
            <a:r>
              <a:rPr lang="en-US" sz="1800" dirty="0">
                <a:solidFill>
                  <a:srgbClr val="FF0000"/>
                </a:solidFill>
              </a:rPr>
              <a:t>($300,000)</a:t>
            </a:r>
          </a:p>
          <a:p>
            <a:pPr marL="2057400" lvl="6" indent="0">
              <a:buNone/>
            </a:pPr>
            <a:r>
              <a:rPr lang="en-US" sz="1500" dirty="0">
                <a:solidFill>
                  <a:srgbClr val="FF0000"/>
                </a:solidFill>
              </a:rPr>
              <a:t>	(27%) over ten years</a:t>
            </a:r>
          </a:p>
          <a:p>
            <a:pPr marL="2057400" lvl="6" indent="0">
              <a:buNone/>
            </a:pPr>
            <a:r>
              <a:rPr lang="en-US" sz="1500" dirty="0">
                <a:solidFill>
                  <a:srgbClr val="FF0000"/>
                </a:solidFill>
              </a:rPr>
              <a:t>	(2.7%) per year average</a:t>
            </a:r>
          </a:p>
          <a:p>
            <a:pPr marL="2057400" lvl="6" indent="0">
              <a:buNone/>
            </a:pPr>
            <a:endParaRPr lang="en-US" sz="1500" dirty="0"/>
          </a:p>
          <a:p>
            <a:pPr marL="1028700" lvl="3" indent="0">
              <a:buNone/>
            </a:pPr>
            <a:r>
              <a:rPr lang="en-US" sz="1800" dirty="0"/>
              <a:t>This current amount </a:t>
            </a:r>
            <a:r>
              <a:rPr lang="en-US" sz="1800" dirty="0">
                <a:solidFill>
                  <a:srgbClr val="FF0000"/>
                </a:solidFill>
              </a:rPr>
              <a:t>($800,000) </a:t>
            </a:r>
            <a:r>
              <a:rPr lang="en-US" sz="1800" dirty="0"/>
              <a:t>is not addressing the needs in the Capital Improvement Budget</a:t>
            </a:r>
            <a:r>
              <a:rPr lang="en-US" sz="1650" dirty="0"/>
              <a:t>.</a:t>
            </a: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144328" y="3222954"/>
            <a:ext cx="1427672" cy="0"/>
          </a:xfrm>
          <a:prstGeom prst="line">
            <a:avLst/>
          </a:prstGeom>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8B1E1AA-B500-4EE7-B56E-245CCDFE3B0C}"/>
              </a:ext>
            </a:extLst>
          </p:cNvPr>
          <p:cNvSpPr txBox="1"/>
          <p:nvPr/>
        </p:nvSpPr>
        <p:spPr>
          <a:xfrm>
            <a:off x="1455707" y="4584462"/>
            <a:ext cx="1086929" cy="369332"/>
          </a:xfrm>
          <a:prstGeom prst="rect">
            <a:avLst/>
          </a:prstGeom>
          <a:noFill/>
        </p:spPr>
        <p:txBody>
          <a:bodyPr wrap="square" rtlCol="0">
            <a:spAutoFit/>
          </a:bodyPr>
          <a:lstStyle/>
          <a:p>
            <a:pPr defTabSz="342900">
              <a:buClrTx/>
            </a:pPr>
            <a:r>
              <a:rPr lang="en-US" sz="1800" kern="1200" dirty="0">
                <a:solidFill>
                  <a:prstClr val="black"/>
                </a:solidFill>
                <a:latin typeface="Gill Sans MT" panose="020B0502020104020203"/>
                <a:ea typeface="+mn-ea"/>
                <a:cs typeface="+mn-cs"/>
              </a:rPr>
              <a:t>Note:</a:t>
            </a:r>
          </a:p>
        </p:txBody>
      </p:sp>
      <p:sp>
        <p:nvSpPr>
          <p:cNvPr id="6" name="Google Shape;384;p67">
            <a:extLst>
              <a:ext uri="{FF2B5EF4-FFF2-40B4-BE49-F238E27FC236}">
                <a16:creationId xmlns:a16="http://schemas.microsoft.com/office/drawing/2014/main" id="{14FF3277-6C1D-4121-93A9-8A75760E8B35}"/>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Capital Improvement Expenditures</a:t>
            </a:r>
          </a:p>
        </p:txBody>
      </p:sp>
    </p:spTree>
    <p:extLst>
      <p:ext uri="{BB962C8B-B14F-4D97-AF65-F5344CB8AC3E}">
        <p14:creationId xmlns:p14="http://schemas.microsoft.com/office/powerpoint/2010/main" val="1915430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DFBE39D-7DD1-464D-8E1C-29B16852AC2D}"/>
              </a:ext>
            </a:extLst>
          </p:cNvPr>
          <p:cNvSpPr txBox="1">
            <a:spLocks/>
          </p:cNvSpPr>
          <p:nvPr/>
        </p:nvSpPr>
        <p:spPr>
          <a:xfrm>
            <a:off x="1262378" y="2102689"/>
            <a:ext cx="6619244" cy="2652623"/>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defTabSz="685800">
              <a:lnSpc>
                <a:spcPct val="100000"/>
              </a:lnSpc>
              <a:spcBef>
                <a:spcPts val="0"/>
              </a:spcBef>
              <a:buClr>
                <a:srgbClr val="B71E42"/>
              </a:buClr>
              <a:buNone/>
            </a:pPr>
            <a:endParaRPr lang="en-US" sz="1800" b="1" dirty="0">
              <a:solidFill>
                <a:prstClr val="black"/>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D0EF69E-7D28-4F6E-ADDC-5AAB0A6553CE}"/>
              </a:ext>
            </a:extLst>
          </p:cNvPr>
          <p:cNvSpPr txBox="1">
            <a:spLocks/>
          </p:cNvSpPr>
          <p:nvPr/>
        </p:nvSpPr>
        <p:spPr>
          <a:xfrm>
            <a:off x="2160917" y="2507052"/>
            <a:ext cx="6983083" cy="2453137"/>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defTabSz="685800">
              <a:lnSpc>
                <a:spcPct val="100000"/>
              </a:lnSpc>
              <a:spcBef>
                <a:spcPts val="0"/>
              </a:spcBef>
              <a:buClr>
                <a:srgbClr val="B71E42"/>
              </a:buClr>
              <a:buNone/>
            </a:pPr>
            <a:r>
              <a:rPr lang="en-US" sz="1800" b="1" dirty="0">
                <a:solidFill>
                  <a:prstClr val="black"/>
                </a:solidFill>
                <a:latin typeface="Arial" panose="020B0604020202020204" pitchFamily="34" charset="0"/>
                <a:cs typeface="Arial" panose="020B0604020202020204" pitchFamily="34" charset="0"/>
              </a:rPr>
              <a:t>How Does the Total Budget Increase Compare?</a:t>
            </a:r>
          </a:p>
          <a:p>
            <a:pPr marL="0" indent="0" algn="just" defTabSz="685800">
              <a:lnSpc>
                <a:spcPct val="100000"/>
              </a:lnSpc>
              <a:spcBef>
                <a:spcPts val="0"/>
              </a:spcBef>
              <a:buClr>
                <a:srgbClr val="B71E42"/>
              </a:buClr>
              <a:buNone/>
            </a:pPr>
            <a:endParaRPr lang="en-US" sz="2100" b="1" dirty="0">
              <a:solidFill>
                <a:prstClr val="black"/>
              </a:solidFill>
              <a:latin typeface="Arial" panose="020B0604020202020204" pitchFamily="34" charset="0"/>
              <a:cs typeface="Arial" panose="020B0604020202020204" pitchFamily="34" charset="0"/>
            </a:endParaRPr>
          </a:p>
          <a:p>
            <a:pPr marL="171450" indent="-171450" algn="just" defTabSz="685800">
              <a:lnSpc>
                <a:spcPct val="100000"/>
              </a:lnSpc>
              <a:spcBef>
                <a:spcPts val="0"/>
              </a:spcBef>
              <a:buClr>
                <a:srgbClr val="B71E42"/>
              </a:buClr>
            </a:pPr>
            <a:r>
              <a:rPr lang="en-US" sz="1800" dirty="0">
                <a:solidFill>
                  <a:prstClr val="black"/>
                </a:solidFill>
                <a:latin typeface="Arial" panose="020B0604020202020204" pitchFamily="34" charset="0"/>
                <a:cs typeface="Arial" panose="020B0604020202020204" pitchFamily="34" charset="0"/>
              </a:rPr>
              <a:t>Previous 10 years 	(FY 1999 to 2009)</a:t>
            </a:r>
          </a:p>
          <a:p>
            <a:pPr marL="171450" indent="-171450" algn="just" defTabSz="685800">
              <a:lnSpc>
                <a:spcPct val="100000"/>
              </a:lnSpc>
              <a:spcBef>
                <a:spcPts val="0"/>
              </a:spcBef>
              <a:buClr>
                <a:srgbClr val="B71E42"/>
              </a:buClr>
            </a:pPr>
            <a:r>
              <a:rPr lang="en-US" sz="1800" dirty="0">
                <a:solidFill>
                  <a:prstClr val="black"/>
                </a:solidFill>
                <a:latin typeface="Arial" panose="020B0604020202020204" pitchFamily="34" charset="0"/>
                <a:cs typeface="Arial" panose="020B0604020202020204" pitchFamily="34" charset="0"/>
              </a:rPr>
              <a:t>Inflation Rate		(FY 2008 to 2017)</a:t>
            </a:r>
          </a:p>
          <a:p>
            <a:pPr marL="171450" indent="-171450" algn="just" defTabSz="685800">
              <a:lnSpc>
                <a:spcPct val="100000"/>
              </a:lnSpc>
              <a:spcBef>
                <a:spcPts val="0"/>
              </a:spcBef>
              <a:buClr>
                <a:srgbClr val="B71E42"/>
              </a:buClr>
            </a:pPr>
            <a:r>
              <a:rPr lang="en-US" sz="1800" dirty="0">
                <a:solidFill>
                  <a:prstClr val="black"/>
                </a:solidFill>
                <a:latin typeface="Arial" panose="020B0604020202020204" pitchFamily="34" charset="0"/>
                <a:cs typeface="Arial" panose="020B0604020202020204" pitchFamily="34" charset="0"/>
              </a:rPr>
              <a:t>Social Security Increase	(FY 2008 to 2017)</a:t>
            </a:r>
          </a:p>
        </p:txBody>
      </p:sp>
      <p:sp>
        <p:nvSpPr>
          <p:cNvPr id="5" name="Google Shape;384;p67">
            <a:extLst>
              <a:ext uri="{FF2B5EF4-FFF2-40B4-BE49-F238E27FC236}">
                <a16:creationId xmlns:a16="http://schemas.microsoft.com/office/drawing/2014/main" id="{46C010CF-170B-4A20-90AD-0F7CF3A376F1}"/>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Expenditures</a:t>
            </a:r>
          </a:p>
        </p:txBody>
      </p:sp>
    </p:spTree>
    <p:extLst>
      <p:ext uri="{BB962C8B-B14F-4D97-AF65-F5344CB8AC3E}">
        <p14:creationId xmlns:p14="http://schemas.microsoft.com/office/powerpoint/2010/main" val="285625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5" y="3502710"/>
            <a:ext cx="7202456" cy="1948106"/>
          </a:xfrm>
        </p:spPr>
        <p:txBody>
          <a:bodyPr>
            <a:normAutofit/>
          </a:bodyPr>
          <a:lstStyle/>
          <a:p>
            <a:pPr>
              <a:lnSpc>
                <a:spcPct val="100000"/>
              </a:lnSpc>
              <a:spcBef>
                <a:spcPts val="450"/>
              </a:spcBef>
            </a:pPr>
            <a:r>
              <a:rPr lang="en-US" sz="1800" dirty="0"/>
              <a:t>Budget increase reduced over a ten year period by $9,521,388.</a:t>
            </a:r>
          </a:p>
          <a:p>
            <a:pPr>
              <a:lnSpc>
                <a:spcPct val="100000"/>
              </a:lnSpc>
              <a:spcBef>
                <a:spcPts val="450"/>
              </a:spcBef>
            </a:pPr>
            <a:r>
              <a:rPr lang="en-US" sz="1800" dirty="0"/>
              <a:t>Budget increase reduced over a ten year period by 56%.</a:t>
            </a:r>
          </a:p>
          <a:p>
            <a:pPr>
              <a:lnSpc>
                <a:spcPct val="100000"/>
              </a:lnSpc>
              <a:spcBef>
                <a:spcPts val="450"/>
              </a:spcBef>
            </a:pPr>
            <a:r>
              <a:rPr lang="en-US" sz="1800" dirty="0"/>
              <a:t>Average yearly increase reduced from 4.7% to 1.4%.</a:t>
            </a:r>
            <a:endParaRPr lang="en-US" sz="1650" dirty="0"/>
          </a:p>
        </p:txBody>
      </p:sp>
      <p:graphicFrame>
        <p:nvGraphicFramePr>
          <p:cNvPr id="4" name="Table 3">
            <a:extLst>
              <a:ext uri="{FF2B5EF4-FFF2-40B4-BE49-F238E27FC236}">
                <a16:creationId xmlns:a16="http://schemas.microsoft.com/office/drawing/2014/main" id="{6932C3CB-B180-4789-8269-B81DE29D9DB2}"/>
              </a:ext>
            </a:extLst>
          </p:cNvPr>
          <p:cNvGraphicFramePr>
            <a:graphicFrameLocks noGrp="1"/>
          </p:cNvGraphicFramePr>
          <p:nvPr>
            <p:extLst>
              <p:ext uri="{D42A27DB-BD31-4B8C-83A1-F6EECF244321}">
                <p14:modId xmlns:p14="http://schemas.microsoft.com/office/powerpoint/2010/main" val="619051831"/>
              </p:ext>
            </p:extLst>
          </p:nvPr>
        </p:nvGraphicFramePr>
        <p:xfrm>
          <a:off x="1088685" y="2422553"/>
          <a:ext cx="7202456" cy="1080156"/>
        </p:xfrm>
        <a:graphic>
          <a:graphicData uri="http://schemas.openxmlformats.org/drawingml/2006/table">
            <a:tbl>
              <a:tblPr firstRow="1" bandRow="1">
                <a:tableStyleId>{7DF18680-E054-41AD-8BC1-D1AEF772440D}</a:tableStyleId>
              </a:tblPr>
              <a:tblGrid>
                <a:gridCol w="2637120">
                  <a:extLst>
                    <a:ext uri="{9D8B030D-6E8A-4147-A177-3AD203B41FA5}">
                      <a16:colId xmlns:a16="http://schemas.microsoft.com/office/drawing/2014/main" val="2032807054"/>
                    </a:ext>
                  </a:extLst>
                </a:gridCol>
                <a:gridCol w="2323469">
                  <a:extLst>
                    <a:ext uri="{9D8B030D-6E8A-4147-A177-3AD203B41FA5}">
                      <a16:colId xmlns:a16="http://schemas.microsoft.com/office/drawing/2014/main" val="832364564"/>
                    </a:ext>
                  </a:extLst>
                </a:gridCol>
                <a:gridCol w="2241867">
                  <a:extLst>
                    <a:ext uri="{9D8B030D-6E8A-4147-A177-3AD203B41FA5}">
                      <a16:colId xmlns:a16="http://schemas.microsoft.com/office/drawing/2014/main" val="187982920"/>
                    </a:ext>
                  </a:extLst>
                </a:gridCol>
              </a:tblGrid>
              <a:tr h="270039">
                <a:tc>
                  <a:txBody>
                    <a:bodyPr/>
                    <a:lstStyle/>
                    <a:p>
                      <a:pPr algn="l" fontAlgn="t"/>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144" marR="7144" marT="7144" marB="0"/>
                </a:tc>
                <a:tc>
                  <a:txBody>
                    <a:bodyPr/>
                    <a:lstStyle/>
                    <a:p>
                      <a:pPr algn="ctr" rtl="0" fontAlgn="ctr"/>
                      <a:r>
                        <a:rPr lang="en-US" sz="1200" u="none" strike="noStrike" dirty="0">
                          <a:effectLst/>
                        </a:rPr>
                        <a:t>1999-2009</a:t>
                      </a:r>
                      <a:endParaRPr lang="en-US" sz="1200" b="1" i="0" u="none" strike="noStrike" dirty="0">
                        <a:solidFill>
                          <a:srgbClr val="FFFFFF"/>
                        </a:solidFill>
                        <a:effectLst/>
                        <a:latin typeface="Arial" panose="020B0604020202020204" pitchFamily="34" charset="0"/>
                      </a:endParaRPr>
                    </a:p>
                  </a:txBody>
                  <a:tcPr marL="7144" marR="7144" marT="7144" marB="0" anchor="ctr"/>
                </a:tc>
                <a:tc>
                  <a:txBody>
                    <a:bodyPr/>
                    <a:lstStyle/>
                    <a:p>
                      <a:pPr algn="ctr" rtl="0" fontAlgn="ctr"/>
                      <a:r>
                        <a:rPr lang="en-US" sz="1200" u="none" strike="noStrike" dirty="0">
                          <a:effectLst/>
                        </a:rPr>
                        <a:t>2009-2017</a:t>
                      </a:r>
                      <a:endParaRPr lang="en-US" sz="1200" b="1" i="0" u="none" strike="noStrike" dirty="0">
                        <a:solidFill>
                          <a:srgbClr val="FFFFFF"/>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938432213"/>
                  </a:ext>
                </a:extLst>
              </a:tr>
              <a:tr h="270039">
                <a:tc>
                  <a:txBody>
                    <a:bodyPr/>
                    <a:lstStyle/>
                    <a:p>
                      <a:pPr algn="l" rtl="0" fontAlgn="ctr"/>
                      <a:r>
                        <a:rPr lang="en-US" sz="1200" u="none" strike="noStrike">
                          <a:effectLst/>
                        </a:rPr>
                        <a:t>Total Budget Increase</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 $16,882,857.00 </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$7,361,468.00 </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1299592540"/>
                  </a:ext>
                </a:extLst>
              </a:tr>
              <a:tr h="270039">
                <a:tc>
                  <a:txBody>
                    <a:bodyPr/>
                    <a:lstStyle/>
                    <a:p>
                      <a:pPr algn="l" rtl="0" fontAlgn="ctr"/>
                      <a:r>
                        <a:rPr lang="en-US" sz="1200" u="none" strike="noStrike">
                          <a:effectLst/>
                        </a:rPr>
                        <a:t>Total Budget % Increase</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47.14%</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13.97%</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3449485935"/>
                  </a:ext>
                </a:extLst>
              </a:tr>
              <a:tr h="270039">
                <a:tc>
                  <a:txBody>
                    <a:bodyPr/>
                    <a:lstStyle/>
                    <a:p>
                      <a:pPr algn="l" rtl="0" fontAlgn="ctr"/>
                      <a:r>
                        <a:rPr lang="en-US" sz="1200" u="none" strike="noStrike" dirty="0">
                          <a:effectLst/>
                        </a:rPr>
                        <a:t>Average Yearly Increase</a:t>
                      </a:r>
                      <a:endParaRPr lang="en-US" sz="12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4.7%</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1.4%</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942655642"/>
                  </a:ext>
                </a:extLst>
              </a:tr>
            </a:tbl>
          </a:graphicData>
        </a:graphic>
      </p:graphicFrame>
      <p:sp>
        <p:nvSpPr>
          <p:cNvPr id="5" name="Google Shape;384;p67">
            <a:extLst>
              <a:ext uri="{FF2B5EF4-FFF2-40B4-BE49-F238E27FC236}">
                <a16:creationId xmlns:a16="http://schemas.microsoft.com/office/drawing/2014/main" id="{498C2B39-A1F0-41D7-9D1E-F3C4E123B292}"/>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Previous Ten Years</a:t>
            </a:r>
          </a:p>
        </p:txBody>
      </p:sp>
    </p:spTree>
    <p:extLst>
      <p:ext uri="{BB962C8B-B14F-4D97-AF65-F5344CB8AC3E}">
        <p14:creationId xmlns:p14="http://schemas.microsoft.com/office/powerpoint/2010/main" val="11359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4" y="2247567"/>
            <a:ext cx="8055315" cy="3203249"/>
          </a:xfrm>
        </p:spPr>
        <p:txBody>
          <a:bodyPr>
            <a:normAutofit lnSpcReduction="10000"/>
          </a:bodyPr>
          <a:lstStyle/>
          <a:p>
            <a:pPr>
              <a:lnSpc>
                <a:spcPct val="100000"/>
              </a:lnSpc>
              <a:spcBef>
                <a:spcPts val="450"/>
              </a:spcBef>
            </a:pPr>
            <a:r>
              <a:rPr lang="en-US" sz="1800" dirty="0"/>
              <a:t>The inflation rate has increased by 16% over the last ten years (2008 to 2017).</a:t>
            </a:r>
          </a:p>
          <a:p>
            <a:pPr>
              <a:lnSpc>
                <a:spcPct val="100000"/>
              </a:lnSpc>
              <a:spcBef>
                <a:spcPts val="450"/>
              </a:spcBef>
            </a:pPr>
            <a:r>
              <a:rPr lang="en-US" sz="1800" dirty="0"/>
              <a:t>If one paid $1.00 for an item in 2008, it would now cost $1.16 as a result of inflation. </a:t>
            </a:r>
          </a:p>
          <a:p>
            <a:pPr marL="685800" lvl="2" indent="0">
              <a:lnSpc>
                <a:spcPct val="100000"/>
              </a:lnSpc>
              <a:spcBef>
                <a:spcPts val="0"/>
              </a:spcBef>
              <a:buNone/>
            </a:pPr>
            <a:r>
              <a:rPr lang="en-US" sz="1350" b="1" i="1" dirty="0"/>
              <a:t>Total Town Budget</a:t>
            </a:r>
          </a:p>
          <a:p>
            <a:pPr marL="685800" lvl="2" indent="0">
              <a:lnSpc>
                <a:spcPct val="100000"/>
              </a:lnSpc>
              <a:spcBef>
                <a:spcPts val="0"/>
              </a:spcBef>
              <a:buNone/>
            </a:pPr>
            <a:r>
              <a:rPr lang="en-US" sz="1350" dirty="0"/>
              <a:t>Increase from FY 2009 – 2019	14%	</a:t>
            </a:r>
            <a:r>
              <a:rPr lang="en-US" sz="1350" dirty="0">
                <a:solidFill>
                  <a:srgbClr val="FF0000"/>
                </a:solidFill>
              </a:rPr>
              <a:t>(Avg. 1.4% per year)</a:t>
            </a:r>
          </a:p>
          <a:p>
            <a:pPr marL="685800" lvl="2" indent="0">
              <a:lnSpc>
                <a:spcPct val="100000"/>
              </a:lnSpc>
              <a:spcBef>
                <a:spcPts val="0"/>
              </a:spcBef>
              <a:buNone/>
            </a:pPr>
            <a:endParaRPr lang="en-US" sz="600" dirty="0"/>
          </a:p>
          <a:p>
            <a:pPr marL="685800" lvl="2" indent="0">
              <a:lnSpc>
                <a:spcPct val="100000"/>
              </a:lnSpc>
              <a:spcBef>
                <a:spcPts val="0"/>
              </a:spcBef>
              <a:buNone/>
            </a:pPr>
            <a:r>
              <a:rPr lang="en-US" sz="1350" dirty="0"/>
              <a:t>Inflation Rate			16%	</a:t>
            </a:r>
            <a:r>
              <a:rPr lang="en-US" sz="1350" dirty="0">
                <a:solidFill>
                  <a:srgbClr val="FF0000"/>
                </a:solidFill>
              </a:rPr>
              <a:t>(Avg. 1.6% per year)</a:t>
            </a:r>
          </a:p>
          <a:p>
            <a:pPr marL="685800" lvl="2" indent="0">
              <a:lnSpc>
                <a:spcPct val="100000"/>
              </a:lnSpc>
              <a:spcBef>
                <a:spcPts val="0"/>
              </a:spcBef>
              <a:buNone/>
            </a:pPr>
            <a:endParaRPr lang="en-US" sz="1350" dirty="0"/>
          </a:p>
          <a:p>
            <a:pPr>
              <a:lnSpc>
                <a:spcPct val="100000"/>
              </a:lnSpc>
              <a:spcBef>
                <a:spcPts val="450"/>
              </a:spcBef>
            </a:pPr>
            <a:r>
              <a:rPr lang="en-US" sz="1650" dirty="0"/>
              <a:t>Total Budget increase has been 12.5% less than the rate of inflation over the last ten years.  (2% ÷16%).</a:t>
            </a:r>
          </a:p>
          <a:p>
            <a:pPr>
              <a:lnSpc>
                <a:spcPct val="100000"/>
              </a:lnSpc>
              <a:spcBef>
                <a:spcPts val="450"/>
              </a:spcBef>
            </a:pPr>
            <a:r>
              <a:rPr lang="en-US" sz="1650" dirty="0"/>
              <a:t>Taking inflation into account, the expenditure budget has actually decreased over the last ten years.</a:t>
            </a:r>
          </a:p>
          <a:p>
            <a:pPr>
              <a:lnSpc>
                <a:spcPct val="100000"/>
              </a:lnSpc>
              <a:spcBef>
                <a:spcPts val="450"/>
              </a:spcBef>
            </a:pPr>
            <a:r>
              <a:rPr lang="en-US" sz="1650" dirty="0"/>
              <a:t>The inflation rate for 2018 was 2.13%.</a:t>
            </a:r>
          </a:p>
          <a:p>
            <a:pPr>
              <a:lnSpc>
                <a:spcPct val="100000"/>
              </a:lnSpc>
              <a:spcBef>
                <a:spcPts val="0"/>
              </a:spcBef>
            </a:pPr>
            <a:endParaRPr lang="en-US" sz="1650" dirty="0"/>
          </a:p>
        </p:txBody>
      </p:sp>
      <p:sp>
        <p:nvSpPr>
          <p:cNvPr id="4" name="Google Shape;384;p67">
            <a:extLst>
              <a:ext uri="{FF2B5EF4-FFF2-40B4-BE49-F238E27FC236}">
                <a16:creationId xmlns:a16="http://schemas.microsoft.com/office/drawing/2014/main" id="{B1C86777-1987-465C-9E0E-517269414E12}"/>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Inflation Comparison</a:t>
            </a:r>
          </a:p>
        </p:txBody>
      </p:sp>
    </p:spTree>
    <p:extLst>
      <p:ext uri="{BB962C8B-B14F-4D97-AF65-F5344CB8AC3E}">
        <p14:creationId xmlns:p14="http://schemas.microsoft.com/office/powerpoint/2010/main" val="1800664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4" y="2247567"/>
            <a:ext cx="7781427" cy="3203249"/>
          </a:xfrm>
        </p:spPr>
        <p:txBody>
          <a:bodyPr>
            <a:normAutofit/>
          </a:bodyPr>
          <a:lstStyle/>
          <a:p>
            <a:pPr>
              <a:lnSpc>
                <a:spcPct val="100000"/>
              </a:lnSpc>
              <a:spcBef>
                <a:spcPts val="450"/>
              </a:spcBef>
            </a:pPr>
            <a:r>
              <a:rPr lang="en-US" sz="1800" dirty="0"/>
              <a:t>Social Security increased 17.72% over the last ten years (2008-2017).</a:t>
            </a:r>
          </a:p>
          <a:p>
            <a:pPr marL="685800" lvl="2" indent="0">
              <a:lnSpc>
                <a:spcPct val="100000"/>
              </a:lnSpc>
              <a:spcBef>
                <a:spcPts val="0"/>
              </a:spcBef>
              <a:buNone/>
            </a:pPr>
            <a:endParaRPr lang="en-US" sz="1350" b="1" i="1" dirty="0"/>
          </a:p>
          <a:p>
            <a:pPr marL="685800" lvl="2" indent="0">
              <a:lnSpc>
                <a:spcPct val="100000"/>
              </a:lnSpc>
              <a:spcBef>
                <a:spcPts val="0"/>
              </a:spcBef>
              <a:buNone/>
            </a:pPr>
            <a:r>
              <a:rPr lang="en-US" sz="1350" b="1" i="1" dirty="0"/>
              <a:t>Total Town Budget</a:t>
            </a:r>
          </a:p>
          <a:p>
            <a:pPr marL="685800" lvl="2" indent="0">
              <a:lnSpc>
                <a:spcPct val="100000"/>
              </a:lnSpc>
              <a:spcBef>
                <a:spcPts val="0"/>
              </a:spcBef>
              <a:buNone/>
            </a:pPr>
            <a:r>
              <a:rPr lang="en-US" sz="1350" dirty="0"/>
              <a:t>Increase from FY 2009 – 2019		14%	</a:t>
            </a:r>
            <a:r>
              <a:rPr lang="en-US" sz="1350" dirty="0">
                <a:solidFill>
                  <a:srgbClr val="FF0000"/>
                </a:solidFill>
              </a:rPr>
              <a:t>(Avg. 1.4% per year)</a:t>
            </a:r>
          </a:p>
          <a:p>
            <a:pPr marL="685800" lvl="2" indent="0">
              <a:lnSpc>
                <a:spcPct val="100000"/>
              </a:lnSpc>
              <a:spcBef>
                <a:spcPts val="0"/>
              </a:spcBef>
              <a:buNone/>
            </a:pPr>
            <a:endParaRPr lang="en-US" sz="600" dirty="0"/>
          </a:p>
          <a:p>
            <a:pPr marL="685800" lvl="2" indent="0">
              <a:lnSpc>
                <a:spcPct val="100000"/>
              </a:lnSpc>
              <a:spcBef>
                <a:spcPts val="0"/>
              </a:spcBef>
              <a:buNone/>
            </a:pPr>
            <a:r>
              <a:rPr lang="en-US" sz="1350" dirty="0"/>
              <a:t>Total Social Security Increase (2008-2017)	17.72%	</a:t>
            </a:r>
            <a:r>
              <a:rPr lang="en-US" sz="1350" dirty="0">
                <a:solidFill>
                  <a:srgbClr val="FF0000"/>
                </a:solidFill>
              </a:rPr>
              <a:t>(Avg. 1.77% per year)</a:t>
            </a:r>
          </a:p>
          <a:p>
            <a:pPr marL="685800" lvl="2" indent="0">
              <a:lnSpc>
                <a:spcPct val="100000"/>
              </a:lnSpc>
              <a:spcBef>
                <a:spcPts val="0"/>
              </a:spcBef>
              <a:buNone/>
            </a:pPr>
            <a:endParaRPr lang="en-US" sz="1350" dirty="0"/>
          </a:p>
          <a:p>
            <a:pPr>
              <a:lnSpc>
                <a:spcPct val="100000"/>
              </a:lnSpc>
              <a:spcBef>
                <a:spcPts val="450"/>
              </a:spcBef>
            </a:pPr>
            <a:r>
              <a:rPr lang="en-US" sz="1650" dirty="0"/>
              <a:t>The Total Budget increase has been 21% </a:t>
            </a:r>
            <a:r>
              <a:rPr lang="en-US" sz="1650" u="sng" dirty="0"/>
              <a:t>LESS than the Social Security Increase</a:t>
            </a:r>
            <a:r>
              <a:rPr lang="en-US" sz="1650" dirty="0"/>
              <a:t> over the last ten years (3.72% ÷ 17.72%).</a:t>
            </a:r>
          </a:p>
          <a:p>
            <a:pPr>
              <a:lnSpc>
                <a:spcPct val="100000"/>
              </a:lnSpc>
              <a:spcBef>
                <a:spcPts val="450"/>
              </a:spcBef>
            </a:pPr>
            <a:r>
              <a:rPr lang="en-US" sz="1650" dirty="0"/>
              <a:t>Social Security increase is 2.8% beginning January 2019.</a:t>
            </a:r>
          </a:p>
          <a:p>
            <a:pPr marL="0" indent="0">
              <a:lnSpc>
                <a:spcPct val="100000"/>
              </a:lnSpc>
              <a:spcBef>
                <a:spcPts val="0"/>
              </a:spcBef>
              <a:buNone/>
            </a:pPr>
            <a:endParaRPr lang="en-US" sz="1650" dirty="0"/>
          </a:p>
        </p:txBody>
      </p:sp>
      <p:sp>
        <p:nvSpPr>
          <p:cNvPr id="4" name="Google Shape;384;p67">
            <a:extLst>
              <a:ext uri="{FF2B5EF4-FFF2-40B4-BE49-F238E27FC236}">
                <a16:creationId xmlns:a16="http://schemas.microsoft.com/office/drawing/2014/main" id="{A80B009F-37B7-4C51-8494-9E06660B8A74}"/>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Social Security Increases</a:t>
            </a:r>
          </a:p>
        </p:txBody>
      </p:sp>
    </p:spTree>
    <p:extLst>
      <p:ext uri="{BB962C8B-B14F-4D97-AF65-F5344CB8AC3E}">
        <p14:creationId xmlns:p14="http://schemas.microsoft.com/office/powerpoint/2010/main" val="4199243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Google Shape;384;p67">
            <a:extLst>
              <a:ext uri="{FF2B5EF4-FFF2-40B4-BE49-F238E27FC236}">
                <a16:creationId xmlns:a16="http://schemas.microsoft.com/office/drawing/2014/main" id="{F866101B-FC89-4FD2-8E58-AFBFA1638CF6}"/>
              </a:ext>
            </a:extLst>
          </p:cNvPr>
          <p:cNvSpPr txBox="1">
            <a:spLocks/>
          </p:cNvSpPr>
          <p:nvPr/>
        </p:nvSpPr>
        <p:spPr>
          <a:xfrm>
            <a:off x="457200" y="2857500"/>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7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Revenues</a:t>
            </a:r>
          </a:p>
        </p:txBody>
      </p:sp>
    </p:spTree>
    <p:extLst>
      <p:ext uri="{BB962C8B-B14F-4D97-AF65-F5344CB8AC3E}">
        <p14:creationId xmlns:p14="http://schemas.microsoft.com/office/powerpoint/2010/main" val="505510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p:txBody>
          <a:bodyPr>
            <a:normAutofit/>
          </a:bodyPr>
          <a:lstStyle/>
          <a:p>
            <a:r>
              <a:rPr lang="en-US" sz="1800" dirty="0"/>
              <a:t>FY 2009	-	$52,694,589</a:t>
            </a:r>
          </a:p>
          <a:p>
            <a:r>
              <a:rPr lang="en-US" sz="1800" dirty="0"/>
              <a:t>FY 2019	-	$60,056,058</a:t>
            </a:r>
          </a:p>
          <a:p>
            <a:r>
              <a:rPr lang="en-US" sz="1800" dirty="0">
                <a:solidFill>
                  <a:srgbClr val="FF0000"/>
                </a:solidFill>
              </a:rPr>
              <a:t>Difference	-	 </a:t>
            </a:r>
            <a:r>
              <a:rPr lang="en-US" sz="1350" dirty="0">
                <a:solidFill>
                  <a:srgbClr val="FF0000"/>
                </a:solidFill>
              </a:rPr>
              <a:t> </a:t>
            </a:r>
            <a:r>
              <a:rPr lang="en-US" sz="1800" dirty="0">
                <a:solidFill>
                  <a:srgbClr val="FF0000"/>
                </a:solidFill>
              </a:rPr>
              <a:t>$7,361,469</a:t>
            </a:r>
          </a:p>
          <a:p>
            <a:pPr marL="2057400" lvl="6" indent="0">
              <a:buNone/>
            </a:pPr>
            <a:r>
              <a:rPr lang="en-US" sz="1500" dirty="0">
                <a:solidFill>
                  <a:srgbClr val="FF0000"/>
                </a:solidFill>
              </a:rPr>
              <a:t>	14% over ten years</a:t>
            </a:r>
          </a:p>
          <a:p>
            <a:pPr marL="2057400" lvl="6" indent="0">
              <a:buNone/>
            </a:pPr>
            <a:r>
              <a:rPr lang="en-US" sz="1500" dirty="0">
                <a:solidFill>
                  <a:srgbClr val="FF0000"/>
                </a:solidFill>
              </a:rPr>
              <a:t>	1.4% per year average</a:t>
            </a: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09026" y="2887395"/>
            <a:ext cx="1427672" cy="0"/>
          </a:xfrm>
          <a:prstGeom prst="line">
            <a:avLst/>
          </a:prstGeom>
        </p:spPr>
        <p:style>
          <a:lnRef idx="3">
            <a:schemeClr val="dk1"/>
          </a:lnRef>
          <a:fillRef idx="0">
            <a:schemeClr val="dk1"/>
          </a:fillRef>
          <a:effectRef idx="2">
            <a:schemeClr val="dk1"/>
          </a:effectRef>
          <a:fontRef idx="minor">
            <a:schemeClr val="tx1"/>
          </a:fontRef>
        </p:style>
      </p:cxnSp>
      <p:sp>
        <p:nvSpPr>
          <p:cNvPr id="6" name="Google Shape;384;p67">
            <a:extLst>
              <a:ext uri="{FF2B5EF4-FFF2-40B4-BE49-F238E27FC236}">
                <a16:creationId xmlns:a16="http://schemas.microsoft.com/office/drawing/2014/main" id="{18CD4A32-3F4A-4BF9-A7B0-684D9AF07B93}"/>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Revenues</a:t>
            </a:r>
          </a:p>
        </p:txBody>
      </p:sp>
    </p:spTree>
    <p:extLst>
      <p:ext uri="{BB962C8B-B14F-4D97-AF65-F5344CB8AC3E}">
        <p14:creationId xmlns:p14="http://schemas.microsoft.com/office/powerpoint/2010/main" val="4109153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5" y="2247567"/>
            <a:ext cx="7202456" cy="3190310"/>
          </a:xfrm>
        </p:spPr>
        <p:txBody>
          <a:bodyPr>
            <a:normAutofit/>
          </a:bodyPr>
          <a:lstStyle/>
          <a:p>
            <a:r>
              <a:rPr lang="en-US" sz="1800" dirty="0"/>
              <a:t>FY 2009	-	$12,399,616</a:t>
            </a:r>
          </a:p>
          <a:p>
            <a:r>
              <a:rPr lang="en-US" sz="1800" dirty="0"/>
              <a:t>FY 2019	-	$11,233,458</a:t>
            </a:r>
          </a:p>
          <a:p>
            <a:r>
              <a:rPr lang="en-US" sz="1800" dirty="0">
                <a:solidFill>
                  <a:srgbClr val="FF0000"/>
                </a:solidFill>
              </a:rPr>
              <a:t>Difference	-	</a:t>
            </a:r>
            <a:r>
              <a:rPr lang="en-US" sz="1350" dirty="0">
                <a:solidFill>
                  <a:srgbClr val="FF0000"/>
                </a:solidFill>
              </a:rPr>
              <a:t> </a:t>
            </a:r>
            <a:r>
              <a:rPr lang="en-US" sz="1800" dirty="0">
                <a:solidFill>
                  <a:srgbClr val="FF0000"/>
                </a:solidFill>
              </a:rPr>
              <a:t>($1,166,158)	or   (9.4%)</a:t>
            </a:r>
          </a:p>
          <a:p>
            <a:pPr marL="2057400" lvl="6" indent="0">
              <a:buNone/>
            </a:pPr>
            <a:r>
              <a:rPr lang="en-US" sz="1500" dirty="0">
                <a:solidFill>
                  <a:srgbClr val="FF0000"/>
                </a:solidFill>
              </a:rPr>
              <a:t>	</a:t>
            </a:r>
          </a:p>
          <a:p>
            <a:pPr marL="2057400" lvl="6" indent="0">
              <a:buNone/>
            </a:pPr>
            <a:endParaRPr lang="en-US" sz="1500" dirty="0">
              <a:solidFill>
                <a:srgbClr val="FF0000"/>
              </a:solidFill>
            </a:endParaRPr>
          </a:p>
          <a:p>
            <a:pPr marL="2057400" lvl="6" indent="0">
              <a:buNone/>
            </a:pPr>
            <a:endParaRPr lang="en-US" sz="1500" dirty="0">
              <a:solidFill>
                <a:srgbClr val="FF0000"/>
              </a:solidFill>
            </a:endParaRPr>
          </a:p>
          <a:p>
            <a:pPr marL="2057400" lvl="6" indent="0">
              <a:buNone/>
            </a:pPr>
            <a:endParaRPr lang="en-US" sz="1500" dirty="0">
              <a:solidFill>
                <a:srgbClr val="FF0000"/>
              </a:solidFill>
            </a:endParaRP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09026" y="3105509"/>
            <a:ext cx="1427672" cy="0"/>
          </a:xfrm>
          <a:prstGeom prst="line">
            <a:avLst/>
          </a:prstGeom>
        </p:spPr>
        <p:style>
          <a:lnRef idx="3">
            <a:schemeClr val="dk1"/>
          </a:lnRef>
          <a:fillRef idx="0">
            <a:schemeClr val="dk1"/>
          </a:fillRef>
          <a:effectRef idx="2">
            <a:schemeClr val="dk1"/>
          </a:effectRef>
          <a:fontRef idx="minor">
            <a:schemeClr val="tx1"/>
          </a:fontRef>
        </p:style>
      </p:cxnSp>
      <p:sp>
        <p:nvSpPr>
          <p:cNvPr id="6" name="Google Shape;384;p67">
            <a:extLst>
              <a:ext uri="{FF2B5EF4-FFF2-40B4-BE49-F238E27FC236}">
                <a16:creationId xmlns:a16="http://schemas.microsoft.com/office/drawing/2014/main" id="{FC6A9372-6143-4F21-8C38-8AF1C4D3C52A}"/>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Intergovernmental Revenues</a:t>
            </a:r>
          </a:p>
        </p:txBody>
      </p:sp>
    </p:spTree>
    <p:extLst>
      <p:ext uri="{BB962C8B-B14F-4D97-AF65-F5344CB8AC3E}">
        <p14:creationId xmlns:p14="http://schemas.microsoft.com/office/powerpoint/2010/main" val="968213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5" y="2247567"/>
            <a:ext cx="7202456" cy="1352883"/>
          </a:xfrm>
        </p:spPr>
        <p:txBody>
          <a:bodyPr>
            <a:normAutofit fontScale="92500" lnSpcReduction="20000"/>
          </a:bodyPr>
          <a:lstStyle/>
          <a:p>
            <a:r>
              <a:rPr lang="en-US" sz="1800" dirty="0"/>
              <a:t>FY 2009	-	$3,634,035</a:t>
            </a:r>
          </a:p>
          <a:p>
            <a:r>
              <a:rPr lang="en-US" sz="1800" dirty="0"/>
              <a:t>FY 2019	-	$1,783,143</a:t>
            </a:r>
          </a:p>
          <a:p>
            <a:r>
              <a:rPr lang="en-US" sz="1800" dirty="0">
                <a:solidFill>
                  <a:srgbClr val="FF0000"/>
                </a:solidFill>
              </a:rPr>
              <a:t>Difference	-	($1,850,892)	or   (51%)</a:t>
            </a:r>
          </a:p>
          <a:p>
            <a:pPr marL="2057400" lvl="6" indent="0">
              <a:buNone/>
            </a:pPr>
            <a:r>
              <a:rPr lang="en-US" sz="1500" dirty="0">
                <a:solidFill>
                  <a:srgbClr val="FF0000"/>
                </a:solidFill>
              </a:rPr>
              <a:t>	</a:t>
            </a:r>
          </a:p>
          <a:p>
            <a:pPr marL="2057400" lvl="6" indent="0">
              <a:buNone/>
            </a:pPr>
            <a:endParaRPr lang="en-US" sz="1500" dirty="0">
              <a:solidFill>
                <a:srgbClr val="FF0000"/>
              </a:solidFill>
            </a:endParaRPr>
          </a:p>
          <a:p>
            <a:pPr marL="2057400" lvl="6" indent="0">
              <a:buNone/>
            </a:pPr>
            <a:endParaRPr lang="en-US" sz="1500" dirty="0">
              <a:solidFill>
                <a:srgbClr val="FF0000"/>
              </a:solidFill>
            </a:endParaRPr>
          </a:p>
          <a:p>
            <a:pPr marL="2057400" lvl="6" indent="0">
              <a:buNone/>
            </a:pPr>
            <a:endParaRPr lang="en-US" sz="1500" dirty="0">
              <a:solidFill>
                <a:srgbClr val="FF0000"/>
              </a:solidFill>
            </a:endParaRP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15496" y="2924355"/>
            <a:ext cx="1427672"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7" name="Table 6">
            <a:extLst>
              <a:ext uri="{FF2B5EF4-FFF2-40B4-BE49-F238E27FC236}">
                <a16:creationId xmlns:a16="http://schemas.microsoft.com/office/drawing/2014/main" id="{C5ADD0B8-5F67-47D4-AFD4-1237E98A7D72}"/>
              </a:ext>
            </a:extLst>
          </p:cNvPr>
          <p:cNvGraphicFramePr>
            <a:graphicFrameLocks noGrp="1"/>
          </p:cNvGraphicFramePr>
          <p:nvPr>
            <p:extLst>
              <p:ext uri="{D42A27DB-BD31-4B8C-83A1-F6EECF244321}">
                <p14:modId xmlns:p14="http://schemas.microsoft.com/office/powerpoint/2010/main" val="3754922958"/>
              </p:ext>
            </p:extLst>
          </p:nvPr>
        </p:nvGraphicFramePr>
        <p:xfrm>
          <a:off x="0" y="3542224"/>
          <a:ext cx="9144001" cy="2458530"/>
        </p:xfrm>
        <a:graphic>
          <a:graphicData uri="http://schemas.openxmlformats.org/drawingml/2006/table">
            <a:tbl>
              <a:tblPr bandRow="1">
                <a:tableStyleId>{7DF18680-E054-41AD-8BC1-D1AEF772440D}</a:tableStyleId>
              </a:tblPr>
              <a:tblGrid>
                <a:gridCol w="1863306">
                  <a:extLst>
                    <a:ext uri="{9D8B030D-6E8A-4147-A177-3AD203B41FA5}">
                      <a16:colId xmlns:a16="http://schemas.microsoft.com/office/drawing/2014/main" val="3054160338"/>
                    </a:ext>
                  </a:extLst>
                </a:gridCol>
                <a:gridCol w="2392658">
                  <a:extLst>
                    <a:ext uri="{9D8B030D-6E8A-4147-A177-3AD203B41FA5}">
                      <a16:colId xmlns:a16="http://schemas.microsoft.com/office/drawing/2014/main" val="3134288696"/>
                    </a:ext>
                  </a:extLst>
                </a:gridCol>
                <a:gridCol w="2514249">
                  <a:extLst>
                    <a:ext uri="{9D8B030D-6E8A-4147-A177-3AD203B41FA5}">
                      <a16:colId xmlns:a16="http://schemas.microsoft.com/office/drawing/2014/main" val="381514578"/>
                    </a:ext>
                  </a:extLst>
                </a:gridCol>
                <a:gridCol w="2373788">
                  <a:extLst>
                    <a:ext uri="{9D8B030D-6E8A-4147-A177-3AD203B41FA5}">
                      <a16:colId xmlns:a16="http://schemas.microsoft.com/office/drawing/2014/main" val="590931160"/>
                    </a:ext>
                  </a:extLst>
                </a:gridCol>
              </a:tblGrid>
              <a:tr h="273170">
                <a:tc gridSpan="4">
                  <a:txBody>
                    <a:bodyPr/>
                    <a:lstStyle/>
                    <a:p>
                      <a:pPr algn="ctr" fontAlgn="ctr"/>
                      <a:r>
                        <a:rPr lang="en-US" sz="1200" u="none" strike="noStrike" dirty="0">
                          <a:effectLst/>
                        </a:rPr>
                        <a:t>  All Other Revenues</a:t>
                      </a:r>
                      <a:endParaRPr lang="en-US" sz="1200" b="1" i="0" u="none" strike="noStrike" dirty="0">
                        <a:solidFill>
                          <a:schemeClr val="bg1"/>
                        </a:solidFill>
                        <a:effectLst/>
                        <a:latin typeface="Arial" panose="020B06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0502931"/>
                  </a:ext>
                </a:extLst>
              </a:tr>
              <a:tr h="273170">
                <a:tc>
                  <a:txBody>
                    <a:bodyPr/>
                    <a:lstStyle/>
                    <a:p>
                      <a:pPr algn="l" fontAlgn="t"/>
                      <a:r>
                        <a:rPr lang="en-US" sz="1200" u="none" strike="noStrike" dirty="0">
                          <a:effectLst/>
                        </a:rPr>
                        <a:t> </a:t>
                      </a:r>
                      <a:endParaRPr lang="en-US" sz="1200" b="0" i="0" u="none" strike="noStrike" dirty="0">
                        <a:solidFill>
                          <a:schemeClr val="bg1"/>
                        </a:solidFill>
                        <a:effectLst/>
                        <a:latin typeface="Arial" panose="020B0604020202020204" pitchFamily="34" charset="0"/>
                      </a:endParaRPr>
                    </a:p>
                  </a:txBody>
                  <a:tcPr marL="7144" marR="7144" marT="7144" marB="0"/>
                </a:tc>
                <a:tc>
                  <a:txBody>
                    <a:bodyPr/>
                    <a:lstStyle/>
                    <a:p>
                      <a:pPr algn="ctr" rtl="0" fontAlgn="ctr"/>
                      <a:r>
                        <a:rPr lang="en-US" sz="1200" u="none" strike="noStrike" dirty="0">
                          <a:effectLst/>
                        </a:rPr>
                        <a:t>FY 2009</a:t>
                      </a:r>
                      <a:endParaRPr lang="en-US" sz="1200" b="1" i="0" u="none" strike="noStrike" dirty="0">
                        <a:solidFill>
                          <a:schemeClr val="bg1"/>
                        </a:solidFill>
                        <a:effectLst/>
                        <a:latin typeface="Arial" panose="020B0604020202020204" pitchFamily="34" charset="0"/>
                      </a:endParaRPr>
                    </a:p>
                  </a:txBody>
                  <a:tcPr marL="7144" marR="7144" marT="7144" marB="0" anchor="ctr"/>
                </a:tc>
                <a:tc>
                  <a:txBody>
                    <a:bodyPr/>
                    <a:lstStyle/>
                    <a:p>
                      <a:pPr algn="ctr" rtl="0" fontAlgn="ctr"/>
                      <a:r>
                        <a:rPr lang="en-US" sz="1200" u="none" strike="noStrike" dirty="0">
                          <a:effectLst/>
                        </a:rPr>
                        <a:t>FY 2019</a:t>
                      </a:r>
                      <a:endParaRPr lang="en-US" sz="1200" b="1" i="0" u="none" strike="noStrike" dirty="0">
                        <a:solidFill>
                          <a:schemeClr val="bg1"/>
                        </a:solidFill>
                        <a:effectLst/>
                        <a:latin typeface="Arial" panose="020B0604020202020204" pitchFamily="34" charset="0"/>
                      </a:endParaRPr>
                    </a:p>
                  </a:txBody>
                  <a:tcPr marL="7144" marR="7144" marT="7144" marB="0" anchor="ctr"/>
                </a:tc>
                <a:tc>
                  <a:txBody>
                    <a:bodyPr/>
                    <a:lstStyle/>
                    <a:p>
                      <a:pPr algn="ctr" rtl="0" fontAlgn="ctr"/>
                      <a:r>
                        <a:rPr lang="en-US" sz="1200" u="none" strike="noStrike" dirty="0">
                          <a:effectLst/>
                        </a:rPr>
                        <a:t>Difference</a:t>
                      </a:r>
                      <a:endParaRPr lang="en-US" sz="1200" b="1" i="0" u="none" strike="noStrike" dirty="0">
                        <a:solidFill>
                          <a:schemeClr val="bg1"/>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3420664809"/>
                  </a:ext>
                </a:extLst>
              </a:tr>
              <a:tr h="273170">
                <a:tc>
                  <a:txBody>
                    <a:bodyPr/>
                    <a:lstStyle/>
                    <a:p>
                      <a:pPr algn="l" rtl="0" fontAlgn="ctr"/>
                      <a:r>
                        <a:rPr lang="en-US" sz="1200" u="none" strike="noStrike">
                          <a:effectLst/>
                        </a:rPr>
                        <a:t>License &amp; Permits</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 $        264,950 </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281,700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16,750. </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1830981831"/>
                  </a:ext>
                </a:extLst>
              </a:tr>
              <a:tr h="273170">
                <a:tc>
                  <a:txBody>
                    <a:bodyPr/>
                    <a:lstStyle/>
                    <a:p>
                      <a:pPr algn="l" rtl="0" fontAlgn="ctr"/>
                      <a:r>
                        <a:rPr lang="en-US" sz="1200" u="none" strike="noStrike" dirty="0">
                          <a:effectLst/>
                        </a:rPr>
                        <a:t>Fines &amp; Fees</a:t>
                      </a:r>
                      <a:endParaRPr lang="en-US" sz="12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 $        279,700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271,700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(8,000)</a:t>
                      </a:r>
                      <a:endParaRPr lang="en-US" sz="1200" b="0" i="0" u="none" strike="noStrike" dirty="0">
                        <a:solidFill>
                          <a:srgbClr val="FF0000"/>
                        </a:solidFill>
                        <a:effectLst/>
                        <a:latin typeface="Arial" panose="020B0604020202020204" pitchFamily="34" charset="0"/>
                      </a:endParaRPr>
                    </a:p>
                  </a:txBody>
                  <a:tcPr marL="7144" marR="7144" marT="7144" marB="0"/>
                </a:tc>
                <a:extLst>
                  <a:ext uri="{0D108BD9-81ED-4DB2-BD59-A6C34878D82A}">
                    <a16:rowId xmlns:a16="http://schemas.microsoft.com/office/drawing/2014/main" val="2259705075"/>
                  </a:ext>
                </a:extLst>
              </a:tr>
              <a:tr h="273170">
                <a:tc>
                  <a:txBody>
                    <a:bodyPr/>
                    <a:lstStyle/>
                    <a:p>
                      <a:pPr algn="l" rtl="0" fontAlgn="ctr"/>
                      <a:r>
                        <a:rPr lang="en-US" sz="1200" u="none" strike="noStrike">
                          <a:effectLst/>
                        </a:rPr>
                        <a:t>Use of Money</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 $        500,500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30,500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(470,000)</a:t>
                      </a:r>
                      <a:endParaRPr lang="en-US" sz="1200" b="0" i="0" u="none" strike="noStrike" dirty="0">
                        <a:solidFill>
                          <a:srgbClr val="FF0000"/>
                        </a:solidFill>
                        <a:effectLst/>
                        <a:latin typeface="Arial" panose="020B0604020202020204" pitchFamily="34" charset="0"/>
                      </a:endParaRPr>
                    </a:p>
                  </a:txBody>
                  <a:tcPr marL="7144" marR="7144" marT="7144" marB="0"/>
                </a:tc>
                <a:extLst>
                  <a:ext uri="{0D108BD9-81ED-4DB2-BD59-A6C34878D82A}">
                    <a16:rowId xmlns:a16="http://schemas.microsoft.com/office/drawing/2014/main" val="3922276659"/>
                  </a:ext>
                </a:extLst>
              </a:tr>
              <a:tr h="273170">
                <a:tc>
                  <a:txBody>
                    <a:bodyPr/>
                    <a:lstStyle/>
                    <a:p>
                      <a:pPr algn="l" rtl="0" fontAlgn="ctr"/>
                      <a:r>
                        <a:rPr lang="en-US" sz="1200" u="none" strike="noStrike">
                          <a:effectLst/>
                        </a:rPr>
                        <a:t>Other Revenues</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 $     1,138,885</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695,243</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(443,642)</a:t>
                      </a:r>
                      <a:endParaRPr lang="en-US" sz="1200" b="0" i="0" u="none" strike="noStrike" dirty="0">
                        <a:solidFill>
                          <a:srgbClr val="FF0000"/>
                        </a:solidFill>
                        <a:effectLst/>
                        <a:latin typeface="Arial" panose="020B0604020202020204" pitchFamily="34" charset="0"/>
                      </a:endParaRPr>
                    </a:p>
                  </a:txBody>
                  <a:tcPr marL="7144" marR="7144" marT="7144" marB="0"/>
                </a:tc>
                <a:extLst>
                  <a:ext uri="{0D108BD9-81ED-4DB2-BD59-A6C34878D82A}">
                    <a16:rowId xmlns:a16="http://schemas.microsoft.com/office/drawing/2014/main" val="2466194082"/>
                  </a:ext>
                </a:extLst>
              </a:tr>
              <a:tr h="273170">
                <a:tc>
                  <a:txBody>
                    <a:bodyPr/>
                    <a:lstStyle/>
                    <a:p>
                      <a:pPr algn="l" rtl="0" fontAlgn="ctr"/>
                      <a:r>
                        <a:rPr lang="en-US" sz="1200" u="none" strike="noStrike">
                          <a:effectLst/>
                        </a:rPr>
                        <a:t>Debt Management</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 $        400,000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300,000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(100,000)</a:t>
                      </a:r>
                      <a:endParaRPr lang="en-US" sz="1200" b="0" i="0" u="none" strike="noStrike" dirty="0">
                        <a:solidFill>
                          <a:srgbClr val="FF0000"/>
                        </a:solidFill>
                        <a:effectLst/>
                        <a:latin typeface="Arial" panose="020B0604020202020204" pitchFamily="34" charset="0"/>
                      </a:endParaRPr>
                    </a:p>
                  </a:txBody>
                  <a:tcPr marL="7144" marR="7144" marT="7144" marB="0"/>
                </a:tc>
                <a:extLst>
                  <a:ext uri="{0D108BD9-81ED-4DB2-BD59-A6C34878D82A}">
                    <a16:rowId xmlns:a16="http://schemas.microsoft.com/office/drawing/2014/main" val="2835208402"/>
                  </a:ext>
                </a:extLst>
              </a:tr>
              <a:tr h="273170">
                <a:tc>
                  <a:txBody>
                    <a:bodyPr/>
                    <a:lstStyle/>
                    <a:p>
                      <a:pPr algn="l" rtl="0" fontAlgn="ctr"/>
                      <a:r>
                        <a:rPr lang="en-US" sz="1200" u="none" strike="noStrike">
                          <a:effectLst/>
                        </a:rPr>
                        <a:t>Use of Fund Balance</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 $     1,050,000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204,000</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(846,000)</a:t>
                      </a:r>
                      <a:endParaRPr lang="en-US" sz="1200" b="0" i="0" u="none" strike="noStrike" dirty="0">
                        <a:solidFill>
                          <a:srgbClr val="FF0000"/>
                        </a:solidFill>
                        <a:effectLst/>
                        <a:latin typeface="Arial" panose="020B0604020202020204" pitchFamily="34" charset="0"/>
                      </a:endParaRPr>
                    </a:p>
                  </a:txBody>
                  <a:tcPr marL="7144" marR="7144" marT="7144" marB="0"/>
                </a:tc>
                <a:extLst>
                  <a:ext uri="{0D108BD9-81ED-4DB2-BD59-A6C34878D82A}">
                    <a16:rowId xmlns:a16="http://schemas.microsoft.com/office/drawing/2014/main" val="3049491063"/>
                  </a:ext>
                </a:extLst>
              </a:tr>
              <a:tr h="273170">
                <a:tc>
                  <a:txBody>
                    <a:bodyPr/>
                    <a:lstStyle/>
                    <a:p>
                      <a:pPr algn="l" fontAlgn="t"/>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3,634,035</a:t>
                      </a:r>
                      <a:endParaRPr lang="en-US" sz="1200" b="1"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1,783,143</a:t>
                      </a:r>
                      <a:endParaRPr lang="en-US" sz="1200" b="1"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 $          (1,850,892)</a:t>
                      </a:r>
                      <a:endParaRPr lang="en-US" sz="1200" b="1" i="0" u="none" strike="noStrike" dirty="0">
                        <a:solidFill>
                          <a:srgbClr val="FF0000"/>
                        </a:solidFill>
                        <a:effectLst/>
                        <a:latin typeface="Arial" panose="020B0604020202020204" pitchFamily="34" charset="0"/>
                      </a:endParaRPr>
                    </a:p>
                  </a:txBody>
                  <a:tcPr marL="7144" marR="7144" marT="7144" marB="0"/>
                </a:tc>
                <a:extLst>
                  <a:ext uri="{0D108BD9-81ED-4DB2-BD59-A6C34878D82A}">
                    <a16:rowId xmlns:a16="http://schemas.microsoft.com/office/drawing/2014/main" val="3986814678"/>
                  </a:ext>
                </a:extLst>
              </a:tr>
            </a:tbl>
          </a:graphicData>
        </a:graphic>
      </p:graphicFrame>
      <p:sp>
        <p:nvSpPr>
          <p:cNvPr id="6" name="Google Shape;384;p67">
            <a:extLst>
              <a:ext uri="{FF2B5EF4-FFF2-40B4-BE49-F238E27FC236}">
                <a16:creationId xmlns:a16="http://schemas.microsoft.com/office/drawing/2014/main" id="{3430B1DD-6C40-47EB-AB41-B00EA13E9BF0}"/>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All Other Revenues</a:t>
            </a:r>
          </a:p>
        </p:txBody>
      </p:sp>
    </p:spTree>
    <p:extLst>
      <p:ext uri="{BB962C8B-B14F-4D97-AF65-F5344CB8AC3E}">
        <p14:creationId xmlns:p14="http://schemas.microsoft.com/office/powerpoint/2010/main" val="2850444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DFBE39D-7DD1-464D-8E1C-29B16852AC2D}"/>
              </a:ext>
            </a:extLst>
          </p:cNvPr>
          <p:cNvSpPr txBox="1">
            <a:spLocks/>
          </p:cNvSpPr>
          <p:nvPr/>
        </p:nvSpPr>
        <p:spPr>
          <a:xfrm>
            <a:off x="2523227" y="2102689"/>
            <a:ext cx="3597215" cy="2652623"/>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defTabSz="685800">
              <a:lnSpc>
                <a:spcPct val="100000"/>
              </a:lnSpc>
              <a:spcBef>
                <a:spcPts val="900"/>
              </a:spcBef>
              <a:buClr>
                <a:srgbClr val="B71E42"/>
              </a:buClr>
              <a:buNone/>
            </a:pPr>
            <a:r>
              <a:rPr lang="en-US" sz="2400" dirty="0">
                <a:solidFill>
                  <a:prstClr val="black"/>
                </a:solidFill>
                <a:latin typeface="Arial" panose="020B0604020202020204" pitchFamily="34" charset="0"/>
                <a:cs typeface="Arial" panose="020B0604020202020204" pitchFamily="34" charset="0"/>
              </a:rPr>
              <a:t>Over the last ten years both Intergovernmental and Other Revenues have declined by $3,017,050.</a:t>
            </a:r>
          </a:p>
        </p:txBody>
      </p:sp>
      <p:sp>
        <p:nvSpPr>
          <p:cNvPr id="3" name="Google Shape;384;p67">
            <a:extLst>
              <a:ext uri="{FF2B5EF4-FFF2-40B4-BE49-F238E27FC236}">
                <a16:creationId xmlns:a16="http://schemas.microsoft.com/office/drawing/2014/main" id="{219FE2B2-52CB-48A8-AD9E-8F700AD2AB71}"/>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Revenues</a:t>
            </a:r>
          </a:p>
        </p:txBody>
      </p:sp>
    </p:spTree>
    <p:extLst>
      <p:ext uri="{BB962C8B-B14F-4D97-AF65-F5344CB8AC3E}">
        <p14:creationId xmlns:p14="http://schemas.microsoft.com/office/powerpoint/2010/main" val="133721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0"/>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Tonight’s Agenda</a:t>
            </a:r>
            <a:endParaRPr/>
          </a:p>
        </p:txBody>
      </p:sp>
      <p:sp>
        <p:nvSpPr>
          <p:cNvPr id="242" name="Google Shape;242;p50"/>
          <p:cNvSpPr txBox="1">
            <a:spLocks noGrp="1"/>
          </p:cNvSpPr>
          <p:nvPr>
            <p:ph type="body" idx="1"/>
          </p:nvPr>
        </p:nvSpPr>
        <p:spPr>
          <a:xfrm>
            <a:off x="471900" y="2558766"/>
            <a:ext cx="8222100" cy="4211149"/>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AutoNum type="arabicPeriod"/>
            </a:pPr>
            <a:r>
              <a:rPr lang="en" sz="2800" dirty="0">
                <a:solidFill>
                  <a:schemeClr val="bg2"/>
                </a:solidFill>
              </a:rPr>
              <a:t>Historical Perspective </a:t>
            </a:r>
          </a:p>
          <a:p>
            <a:pPr marL="457200" lvl="0" indent="-406400" algn="l" rtl="0">
              <a:spcBef>
                <a:spcPts val="0"/>
              </a:spcBef>
              <a:spcAft>
                <a:spcPts val="0"/>
              </a:spcAft>
              <a:buSzPts val="2800"/>
              <a:buAutoNum type="arabicPeriod"/>
            </a:pPr>
            <a:r>
              <a:rPr lang="en" sz="2800" dirty="0">
                <a:solidFill>
                  <a:schemeClr val="bg2"/>
                </a:solidFill>
              </a:rPr>
              <a:t>Demographics</a:t>
            </a:r>
            <a:endParaRPr sz="2800" dirty="0">
              <a:solidFill>
                <a:schemeClr val="bg2"/>
              </a:solidFill>
            </a:endParaRPr>
          </a:p>
          <a:p>
            <a:pPr marL="457200" lvl="0" indent="-406400" algn="l" rtl="0">
              <a:spcBef>
                <a:spcPts val="0"/>
              </a:spcBef>
              <a:spcAft>
                <a:spcPts val="0"/>
              </a:spcAft>
              <a:buSzPts val="2800"/>
              <a:buAutoNum type="arabicPeriod"/>
            </a:pPr>
            <a:r>
              <a:rPr lang="en-US" sz="2800" dirty="0">
                <a:solidFill>
                  <a:schemeClr val="bg2"/>
                </a:solidFill>
              </a:rPr>
              <a:t>BOE </a:t>
            </a:r>
            <a:r>
              <a:rPr lang="en" sz="2800" dirty="0">
                <a:solidFill>
                  <a:schemeClr val="bg2"/>
                </a:solidFill>
              </a:rPr>
              <a:t>Current Budget Status</a:t>
            </a:r>
          </a:p>
          <a:p>
            <a:pPr marL="457200" lvl="0" indent="-406400" algn="l" rtl="0">
              <a:spcBef>
                <a:spcPts val="0"/>
              </a:spcBef>
              <a:spcAft>
                <a:spcPts val="0"/>
              </a:spcAft>
              <a:buSzPts val="2800"/>
              <a:buAutoNum type="arabicPeriod"/>
            </a:pPr>
            <a:r>
              <a:rPr lang="en" sz="2800" dirty="0">
                <a:solidFill>
                  <a:schemeClr val="bg2"/>
                </a:solidFill>
              </a:rPr>
              <a:t>State Funding Impact</a:t>
            </a:r>
            <a:endParaRPr sz="2800" dirty="0">
              <a:solidFill>
                <a:schemeClr val="bg2"/>
              </a:solidFill>
            </a:endParaRPr>
          </a:p>
          <a:p>
            <a:pPr marL="457200" lvl="0" indent="-406400" algn="l" rtl="0">
              <a:spcBef>
                <a:spcPts val="0"/>
              </a:spcBef>
              <a:spcAft>
                <a:spcPts val="0"/>
              </a:spcAft>
              <a:buSzPts val="2800"/>
              <a:buAutoNum type="arabicPeriod"/>
            </a:pPr>
            <a:r>
              <a:rPr lang="en" sz="2800" dirty="0">
                <a:solidFill>
                  <a:schemeClr val="bg2"/>
                </a:solidFill>
              </a:rPr>
              <a:t>Vision in Action </a:t>
            </a:r>
          </a:p>
          <a:p>
            <a:pPr marL="457200" lvl="0" indent="-406400" algn="l" rtl="0">
              <a:spcBef>
                <a:spcPts val="0"/>
              </a:spcBef>
              <a:spcAft>
                <a:spcPts val="0"/>
              </a:spcAft>
              <a:buSzPts val="2800"/>
              <a:buAutoNum type="arabicPeriod"/>
            </a:pPr>
            <a:r>
              <a:rPr lang="en" sz="2800" dirty="0">
                <a:solidFill>
                  <a:schemeClr val="bg2"/>
                </a:solidFill>
              </a:rPr>
              <a:t>Town Current Budget Status</a:t>
            </a:r>
            <a:endParaRPr sz="2800" dirty="0">
              <a:solidFill>
                <a:schemeClr val="bg2"/>
              </a:solidFill>
            </a:endParaRPr>
          </a:p>
          <a:p>
            <a:pPr marL="457200" lvl="0" indent="-406400" algn="l" rtl="0">
              <a:spcBef>
                <a:spcPts val="0"/>
              </a:spcBef>
              <a:spcAft>
                <a:spcPts val="0"/>
              </a:spcAft>
              <a:buSzPts val="2800"/>
              <a:buAutoNum type="arabicPeriod"/>
            </a:pPr>
            <a:r>
              <a:rPr lang="en" sz="2800" dirty="0">
                <a:solidFill>
                  <a:schemeClr val="bg2"/>
                </a:solidFill>
              </a:rPr>
              <a:t>Budget Schedule 2019-2020 </a:t>
            </a:r>
            <a:endParaRPr sz="2800" dirty="0">
              <a:solidFill>
                <a:schemeClr val="bg2"/>
              </a:solidFill>
            </a:endParaRPr>
          </a:p>
          <a:p>
            <a:pPr marL="457200" lvl="0" indent="-406400" algn="l" rtl="0">
              <a:spcBef>
                <a:spcPts val="0"/>
              </a:spcBef>
              <a:spcAft>
                <a:spcPts val="0"/>
              </a:spcAft>
              <a:buSzPts val="2800"/>
              <a:buAutoNum type="arabicPeriod"/>
            </a:pPr>
            <a:r>
              <a:rPr lang="en" sz="2800" dirty="0">
                <a:solidFill>
                  <a:schemeClr val="bg2"/>
                </a:solidFill>
              </a:rPr>
              <a:t>Questions?</a:t>
            </a:r>
            <a:endParaRPr sz="2800"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5" y="2247567"/>
            <a:ext cx="7202456" cy="3190310"/>
          </a:xfrm>
        </p:spPr>
        <p:txBody>
          <a:bodyPr>
            <a:normAutofit lnSpcReduction="10000"/>
          </a:bodyPr>
          <a:lstStyle/>
          <a:p>
            <a:r>
              <a:rPr lang="en-US" sz="1800" dirty="0"/>
              <a:t>FY 2009	-	$36,660,938</a:t>
            </a:r>
          </a:p>
          <a:p>
            <a:r>
              <a:rPr lang="en-US" sz="1800" dirty="0"/>
              <a:t>FY 2019	-	$47,039,457</a:t>
            </a:r>
          </a:p>
          <a:p>
            <a:r>
              <a:rPr lang="en-US" sz="1800" dirty="0">
                <a:solidFill>
                  <a:srgbClr val="FF0000"/>
                </a:solidFill>
              </a:rPr>
              <a:t>Difference	-	$10,378,519	or   28%</a:t>
            </a:r>
          </a:p>
          <a:p>
            <a:pPr marL="2057400" lvl="6" indent="0">
              <a:buNone/>
            </a:pPr>
            <a:r>
              <a:rPr lang="en-US" sz="1500" dirty="0">
                <a:solidFill>
                  <a:srgbClr val="FF0000"/>
                </a:solidFill>
              </a:rPr>
              <a:t>	</a:t>
            </a:r>
          </a:p>
          <a:p>
            <a:pPr marL="2057400" lvl="6" indent="0">
              <a:buNone/>
            </a:pPr>
            <a:endParaRPr lang="en-US" sz="1500" dirty="0">
              <a:solidFill>
                <a:srgbClr val="FF0000"/>
              </a:solidFill>
            </a:endParaRPr>
          </a:p>
          <a:p>
            <a:pPr marL="0" indent="0">
              <a:buNone/>
            </a:pPr>
            <a:r>
              <a:rPr lang="en-US" sz="1800" dirty="0"/>
              <a:t>Overall Revenue Increase	$7,361,469</a:t>
            </a:r>
          </a:p>
          <a:p>
            <a:pPr marL="0" indent="0">
              <a:buNone/>
            </a:pPr>
            <a:r>
              <a:rPr lang="en-US" sz="1800" dirty="0"/>
              <a:t>Property Tax Increase		$10,378,519</a:t>
            </a:r>
          </a:p>
          <a:p>
            <a:pPr marL="0" indent="0">
              <a:buNone/>
            </a:pPr>
            <a:r>
              <a:rPr lang="en-US" sz="1800" dirty="0">
                <a:solidFill>
                  <a:srgbClr val="FF0000"/>
                </a:solidFill>
              </a:rPr>
              <a:t>		Difference	$3,017,050</a:t>
            </a:r>
          </a:p>
          <a:p>
            <a:pPr marL="2057400" lvl="6" indent="0">
              <a:buNone/>
            </a:pPr>
            <a:endParaRPr lang="en-US" sz="1500" dirty="0">
              <a:solidFill>
                <a:srgbClr val="FF0000"/>
              </a:solidFill>
            </a:endParaRPr>
          </a:p>
          <a:p>
            <a:pPr marL="2057400" lvl="6" indent="0">
              <a:buNone/>
            </a:pPr>
            <a:endParaRPr lang="en-US" sz="1500" dirty="0">
              <a:solidFill>
                <a:srgbClr val="FF0000"/>
              </a:solidFill>
            </a:endParaRP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34193" y="3046786"/>
            <a:ext cx="1427672" cy="0"/>
          </a:xfrm>
          <a:prstGeom prst="line">
            <a:avLst/>
          </a:prstGeom>
        </p:spPr>
        <p:style>
          <a:lnRef idx="3">
            <a:schemeClr val="dk1"/>
          </a:lnRef>
          <a:fillRef idx="0">
            <a:schemeClr val="dk1"/>
          </a:fillRef>
          <a:effectRef idx="2">
            <a:schemeClr val="dk1"/>
          </a:effectRef>
          <a:fontRef idx="minor">
            <a:schemeClr val="tx1"/>
          </a:fontRef>
        </p:style>
      </p:cxnSp>
      <p:sp>
        <p:nvSpPr>
          <p:cNvPr id="6" name="Subtitle 2">
            <a:extLst>
              <a:ext uri="{FF2B5EF4-FFF2-40B4-BE49-F238E27FC236}">
                <a16:creationId xmlns:a16="http://schemas.microsoft.com/office/drawing/2014/main" id="{7C5FB158-9E95-4FB1-8FC7-F9078B399C98}"/>
              </a:ext>
            </a:extLst>
          </p:cNvPr>
          <p:cNvSpPr txBox="1">
            <a:spLocks/>
          </p:cNvSpPr>
          <p:nvPr/>
        </p:nvSpPr>
        <p:spPr>
          <a:xfrm>
            <a:off x="6463342" y="4182733"/>
            <a:ext cx="2225615" cy="1255144"/>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defTabSz="685800">
              <a:lnSpc>
                <a:spcPct val="100000"/>
              </a:lnSpc>
              <a:spcBef>
                <a:spcPts val="0"/>
              </a:spcBef>
              <a:buClr>
                <a:srgbClr val="B71E42"/>
              </a:buClr>
              <a:buNone/>
            </a:pPr>
            <a:r>
              <a:rPr lang="en-US" sz="1800" dirty="0">
                <a:solidFill>
                  <a:prstClr val="black"/>
                </a:solidFill>
                <a:latin typeface="Arial" panose="020B0604020202020204" pitchFamily="34" charset="0"/>
                <a:cs typeface="Arial" panose="020B0604020202020204" pitchFamily="34" charset="0"/>
              </a:rPr>
              <a:t>Difference in loss of Revenue from other sources</a:t>
            </a:r>
            <a:endParaRPr lang="en-US" sz="1800" b="1" u="sng" dirty="0">
              <a:solidFill>
                <a:prstClr val="black"/>
              </a:solidFill>
              <a:latin typeface="Arial" panose="020B0604020202020204" pitchFamily="34" charset="0"/>
              <a:cs typeface="Arial" panose="020B0604020202020204" pitchFamily="34" charset="0"/>
            </a:endParaRPr>
          </a:p>
        </p:txBody>
      </p:sp>
      <p:sp>
        <p:nvSpPr>
          <p:cNvPr id="7" name="Google Shape;384;p67">
            <a:extLst>
              <a:ext uri="{FF2B5EF4-FFF2-40B4-BE49-F238E27FC236}">
                <a16:creationId xmlns:a16="http://schemas.microsoft.com/office/drawing/2014/main" id="{0947AC81-5B82-40B1-8191-C2D505A73E92}"/>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Property Tax Revenues</a:t>
            </a:r>
          </a:p>
        </p:txBody>
      </p:sp>
    </p:spTree>
    <p:extLst>
      <p:ext uri="{BB962C8B-B14F-4D97-AF65-F5344CB8AC3E}">
        <p14:creationId xmlns:p14="http://schemas.microsoft.com/office/powerpoint/2010/main" val="419329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1A4B-F695-4087-BBDE-E37C5C3CF9FD}"/>
              </a:ext>
            </a:extLst>
          </p:cNvPr>
          <p:cNvSpPr>
            <a:spLocks noGrp="1"/>
          </p:cNvSpPr>
          <p:nvPr>
            <p:ph type="title"/>
          </p:nvPr>
        </p:nvSpPr>
        <p:spPr>
          <a:xfrm>
            <a:off x="1088685" y="1827722"/>
            <a:ext cx="7202456" cy="419844"/>
          </a:xfrm>
        </p:spPr>
        <p:txBody>
          <a:bodyPr>
            <a:noAutofit/>
          </a:bodyPr>
          <a:lstStyle/>
          <a:p>
            <a:r>
              <a:rPr lang="en-US" sz="2700" cap="none" dirty="0"/>
              <a:t>Summary of Revenues: 10 Year Trend</a:t>
            </a:r>
          </a:p>
        </p:txBody>
      </p:sp>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a:xfrm>
            <a:off x="1088685" y="2247567"/>
            <a:ext cx="7202456" cy="3190310"/>
          </a:xfrm>
        </p:spPr>
        <p:txBody>
          <a:bodyPr>
            <a:normAutofit/>
          </a:bodyPr>
          <a:lstStyle/>
          <a:p>
            <a:r>
              <a:rPr lang="en-US" sz="1800" dirty="0"/>
              <a:t>Intergovernmental Revenues	-	</a:t>
            </a:r>
            <a:r>
              <a:rPr lang="en-US" sz="1800" dirty="0">
                <a:solidFill>
                  <a:srgbClr val="FF0000"/>
                </a:solidFill>
              </a:rPr>
              <a:t>($1,166,158)</a:t>
            </a:r>
            <a:r>
              <a:rPr lang="en-US" sz="1800" dirty="0"/>
              <a:t>	</a:t>
            </a:r>
          </a:p>
          <a:p>
            <a:r>
              <a:rPr lang="en-US" sz="1800" dirty="0"/>
              <a:t>All Other Revenues</a:t>
            </a:r>
            <a:r>
              <a:rPr lang="en-US" sz="1800" dirty="0">
                <a:solidFill>
                  <a:srgbClr val="FF0000"/>
                </a:solidFill>
              </a:rPr>
              <a:t>			</a:t>
            </a:r>
            <a:r>
              <a:rPr lang="en-US" sz="1800" dirty="0"/>
              <a:t>-	</a:t>
            </a:r>
            <a:r>
              <a:rPr lang="en-US" sz="1800" dirty="0">
                <a:solidFill>
                  <a:srgbClr val="FF0000"/>
                </a:solidFill>
              </a:rPr>
              <a:t>($1,850,892)</a:t>
            </a:r>
          </a:p>
          <a:p>
            <a:r>
              <a:rPr lang="en-US" sz="1800" dirty="0"/>
              <a:t>Property Taxes			-	$10,378,519</a:t>
            </a:r>
            <a:endParaRPr lang="en-US" sz="1800" dirty="0">
              <a:solidFill>
                <a:srgbClr val="FF0000"/>
              </a:solidFill>
            </a:endParaRPr>
          </a:p>
          <a:p>
            <a:r>
              <a:rPr lang="en-US" sz="1800" b="1" dirty="0"/>
              <a:t>Total				-</a:t>
            </a:r>
            <a:r>
              <a:rPr lang="en-US" sz="1800" b="1" dirty="0">
                <a:solidFill>
                  <a:srgbClr val="FF0000"/>
                </a:solidFill>
              </a:rPr>
              <a:t>	</a:t>
            </a:r>
            <a:r>
              <a:rPr lang="en-US" sz="1800" b="1" dirty="0"/>
              <a:t>$7,361,469</a:t>
            </a:r>
            <a:r>
              <a:rPr lang="en-US" sz="1800" b="1" dirty="0">
                <a:solidFill>
                  <a:srgbClr val="FF0000"/>
                </a:solidFill>
              </a:rPr>
              <a:t>	</a:t>
            </a:r>
            <a:r>
              <a:rPr lang="en-US" dirty="0">
                <a:solidFill>
                  <a:srgbClr val="FF0000"/>
                </a:solidFill>
              </a:rPr>
              <a:t>	</a:t>
            </a:r>
          </a:p>
          <a:p>
            <a:pPr marL="2057400" lvl="6" indent="0">
              <a:buNone/>
            </a:pPr>
            <a:endParaRPr lang="en-US" sz="1500" dirty="0">
              <a:solidFill>
                <a:srgbClr val="FF0000"/>
              </a:solidFill>
            </a:endParaRPr>
          </a:p>
          <a:p>
            <a:pPr marL="2057400" lvl="6" indent="0">
              <a:buNone/>
            </a:pPr>
            <a:endParaRPr lang="en-US" sz="1500" dirty="0">
              <a:solidFill>
                <a:srgbClr val="FF0000"/>
              </a:solidFill>
            </a:endParaRPr>
          </a:p>
          <a:p>
            <a:pPr marL="2057400" lvl="6" indent="0">
              <a:buNone/>
            </a:pPr>
            <a:endParaRPr lang="en-US" sz="1500" dirty="0">
              <a:solidFill>
                <a:srgbClr val="FF0000"/>
              </a:solidFill>
            </a:endParaRPr>
          </a:p>
        </p:txBody>
      </p:sp>
      <p:cxnSp>
        <p:nvCxnSpPr>
          <p:cNvPr id="5" name="Straight Connector 4">
            <a:extLst>
              <a:ext uri="{FF2B5EF4-FFF2-40B4-BE49-F238E27FC236}">
                <a16:creationId xmlns:a16="http://schemas.microsoft.com/office/drawing/2014/main" id="{513D7621-FF08-4DDA-98D1-BAA4B450919A}"/>
              </a:ext>
            </a:extLst>
          </p:cNvPr>
          <p:cNvCxnSpPr>
            <a:cxnSpLocks/>
          </p:cNvCxnSpPr>
          <p:nvPr/>
        </p:nvCxnSpPr>
        <p:spPr>
          <a:xfrm>
            <a:off x="5240548" y="3519578"/>
            <a:ext cx="1388852"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6" name="Table 5">
            <a:extLst>
              <a:ext uri="{FF2B5EF4-FFF2-40B4-BE49-F238E27FC236}">
                <a16:creationId xmlns:a16="http://schemas.microsoft.com/office/drawing/2014/main" id="{24555B0D-F7C0-4684-9304-5C40BDD0B07D}"/>
              </a:ext>
            </a:extLst>
          </p:cNvPr>
          <p:cNvGraphicFramePr>
            <a:graphicFrameLocks noGrp="1"/>
          </p:cNvGraphicFramePr>
          <p:nvPr>
            <p:extLst>
              <p:ext uri="{D42A27DB-BD31-4B8C-83A1-F6EECF244321}">
                <p14:modId xmlns:p14="http://schemas.microsoft.com/office/powerpoint/2010/main" val="1544423692"/>
              </p:ext>
            </p:extLst>
          </p:nvPr>
        </p:nvGraphicFramePr>
        <p:xfrm>
          <a:off x="4552950" y="3937689"/>
          <a:ext cx="4591050" cy="1500186"/>
        </p:xfrm>
        <a:graphic>
          <a:graphicData uri="http://schemas.openxmlformats.org/drawingml/2006/table">
            <a:tbl>
              <a:tblPr firstRow="1" bandRow="1">
                <a:tableStyleId>{7DF18680-E054-41AD-8BC1-D1AEF772440D}</a:tableStyleId>
              </a:tblPr>
              <a:tblGrid>
                <a:gridCol w="1524000">
                  <a:extLst>
                    <a:ext uri="{9D8B030D-6E8A-4147-A177-3AD203B41FA5}">
                      <a16:colId xmlns:a16="http://schemas.microsoft.com/office/drawing/2014/main" val="1819550760"/>
                    </a:ext>
                  </a:extLst>
                </a:gridCol>
                <a:gridCol w="1362075">
                  <a:extLst>
                    <a:ext uri="{9D8B030D-6E8A-4147-A177-3AD203B41FA5}">
                      <a16:colId xmlns:a16="http://schemas.microsoft.com/office/drawing/2014/main" val="1034800526"/>
                    </a:ext>
                  </a:extLst>
                </a:gridCol>
                <a:gridCol w="1704975">
                  <a:extLst>
                    <a:ext uri="{9D8B030D-6E8A-4147-A177-3AD203B41FA5}">
                      <a16:colId xmlns:a16="http://schemas.microsoft.com/office/drawing/2014/main" val="1265996839"/>
                    </a:ext>
                  </a:extLst>
                </a:gridCol>
              </a:tblGrid>
              <a:tr h="250031">
                <a:tc gridSpan="3">
                  <a:txBody>
                    <a:bodyPr/>
                    <a:lstStyle/>
                    <a:p>
                      <a:pPr algn="ctr" fontAlgn="ctr"/>
                      <a:r>
                        <a:rPr lang="en-US" sz="1200" u="none" strike="noStrike">
                          <a:effectLst/>
                        </a:rPr>
                        <a:t>% of Total</a:t>
                      </a:r>
                      <a:endParaRPr lang="en-US" sz="1200" b="1" i="0" u="none" strike="noStrike">
                        <a:solidFill>
                          <a:srgbClr val="FFFFFF"/>
                        </a:solidFill>
                        <a:effectLst/>
                        <a:latin typeface="Arial" panose="020B06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6365623"/>
                  </a:ext>
                </a:extLst>
              </a:tr>
              <a:tr h="250031">
                <a:tc>
                  <a:txBody>
                    <a:bodyPr/>
                    <a:lstStyle/>
                    <a:p>
                      <a:pPr algn="l" fontAlgn="t"/>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144" marR="7144" marT="7144" marB="0"/>
                </a:tc>
                <a:tc>
                  <a:txBody>
                    <a:bodyPr/>
                    <a:lstStyle/>
                    <a:p>
                      <a:pPr algn="ctr" rtl="0" fontAlgn="ctr"/>
                      <a:r>
                        <a:rPr lang="en-US" sz="1200" u="none" strike="noStrike" dirty="0">
                          <a:effectLst/>
                        </a:rPr>
                        <a:t>FY 2009</a:t>
                      </a:r>
                      <a:endParaRPr lang="en-US" sz="1200" b="1" i="0" u="none" strike="noStrike" dirty="0">
                        <a:solidFill>
                          <a:srgbClr val="FFFFFF"/>
                        </a:solidFill>
                        <a:effectLst/>
                        <a:latin typeface="Arial" panose="020B0604020202020204" pitchFamily="34" charset="0"/>
                      </a:endParaRPr>
                    </a:p>
                  </a:txBody>
                  <a:tcPr marL="7144" marR="7144" marT="7144" marB="0" anchor="ctr"/>
                </a:tc>
                <a:tc>
                  <a:txBody>
                    <a:bodyPr/>
                    <a:lstStyle/>
                    <a:p>
                      <a:pPr algn="ctr" rtl="0" fontAlgn="ctr"/>
                      <a:r>
                        <a:rPr lang="en-US" sz="1200" u="none" strike="noStrike" dirty="0">
                          <a:effectLst/>
                        </a:rPr>
                        <a:t>FY 2019</a:t>
                      </a:r>
                      <a:endParaRPr lang="en-US" sz="1200" b="1" i="0" u="none" strike="noStrike" dirty="0">
                        <a:solidFill>
                          <a:srgbClr val="FFFFFF"/>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831563690"/>
                  </a:ext>
                </a:extLst>
              </a:tr>
              <a:tr h="250031">
                <a:tc>
                  <a:txBody>
                    <a:bodyPr/>
                    <a:lstStyle/>
                    <a:p>
                      <a:pPr algn="l" rtl="0" fontAlgn="ctr"/>
                      <a:r>
                        <a:rPr lang="en-US" sz="1200" u="none" strike="noStrike" dirty="0">
                          <a:effectLst/>
                        </a:rPr>
                        <a:t>Property Taxes</a:t>
                      </a:r>
                      <a:endParaRPr lang="en-US" sz="12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69.60 % </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78.30 % </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4071720704"/>
                  </a:ext>
                </a:extLst>
              </a:tr>
              <a:tr h="250031">
                <a:tc>
                  <a:txBody>
                    <a:bodyPr/>
                    <a:lstStyle/>
                    <a:p>
                      <a:pPr algn="l" rtl="0" fontAlgn="ctr"/>
                      <a:r>
                        <a:rPr lang="en-US" sz="1200" u="none" strike="noStrike">
                          <a:effectLst/>
                        </a:rPr>
                        <a:t>Intergovernmental</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23.50 % </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18.70 % </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1520500964"/>
                  </a:ext>
                </a:extLst>
              </a:tr>
              <a:tr h="250031">
                <a:tc>
                  <a:txBody>
                    <a:bodyPr/>
                    <a:lstStyle/>
                    <a:p>
                      <a:pPr algn="l" rtl="0" fontAlgn="ctr"/>
                      <a:r>
                        <a:rPr lang="en-US" sz="1200" u="none" strike="noStrike">
                          <a:effectLst/>
                        </a:rPr>
                        <a:t>All Other Revenues</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6.90 %</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3.00 % </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3093351739"/>
                  </a:ext>
                </a:extLst>
              </a:tr>
              <a:tr h="250031">
                <a:tc>
                  <a:txBody>
                    <a:bodyPr/>
                    <a:lstStyle/>
                    <a:p>
                      <a:pPr algn="l" rtl="0" fontAlgn="ctr"/>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t"/>
                      <a:r>
                        <a:rPr lang="en-US" sz="1200" u="none" strike="noStrike" dirty="0">
                          <a:effectLst/>
                        </a:rPr>
                        <a:t>100.00 %</a:t>
                      </a:r>
                      <a:endParaRPr lang="en-US" sz="1200" b="0" i="0" u="none" strike="noStrike" dirty="0">
                        <a:solidFill>
                          <a:srgbClr val="000000"/>
                        </a:solidFill>
                        <a:effectLst/>
                        <a:latin typeface="Arial" panose="020B0604020202020204" pitchFamily="34" charset="0"/>
                      </a:endParaRPr>
                    </a:p>
                  </a:txBody>
                  <a:tcPr marL="7144" marR="7144" marT="7144" marB="0"/>
                </a:tc>
                <a:tc>
                  <a:txBody>
                    <a:bodyPr/>
                    <a:lstStyle/>
                    <a:p>
                      <a:pPr algn="ctr" fontAlgn="t"/>
                      <a:r>
                        <a:rPr lang="en-US" sz="1200" u="none" strike="noStrike" dirty="0">
                          <a:effectLst/>
                        </a:rPr>
                        <a:t>100.00 % </a:t>
                      </a:r>
                      <a:endParaRPr lang="en-US" sz="1200" b="0" i="0" u="none" strike="noStrike" dirty="0">
                        <a:solidFill>
                          <a:srgbClr val="000000"/>
                        </a:solidFill>
                        <a:effectLst/>
                        <a:latin typeface="Arial" panose="020B0604020202020204" pitchFamily="34" charset="0"/>
                      </a:endParaRPr>
                    </a:p>
                  </a:txBody>
                  <a:tcPr marL="7144" marR="7144" marT="7144" marB="0"/>
                </a:tc>
                <a:extLst>
                  <a:ext uri="{0D108BD9-81ED-4DB2-BD59-A6C34878D82A}">
                    <a16:rowId xmlns:a16="http://schemas.microsoft.com/office/drawing/2014/main" val="1351810780"/>
                  </a:ext>
                </a:extLst>
              </a:tr>
            </a:tbl>
          </a:graphicData>
        </a:graphic>
      </p:graphicFrame>
      <p:sp>
        <p:nvSpPr>
          <p:cNvPr id="7" name="Google Shape;384;p67">
            <a:extLst>
              <a:ext uri="{FF2B5EF4-FFF2-40B4-BE49-F238E27FC236}">
                <a16:creationId xmlns:a16="http://schemas.microsoft.com/office/drawing/2014/main" id="{097E5433-7575-4CF7-8814-1DA095F326A0}"/>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Summary of Revenue: 10 Year Trend</a:t>
            </a:r>
            <a:endParaRPr lang="en-US" sz="2000" cap="none"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92760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Demographics</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1930063499"/>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lt1"/>
                </a:solidFill>
                <a:latin typeface="Times New Roman"/>
                <a:ea typeface="Times New Roman"/>
                <a:cs typeface="Times New Roman"/>
                <a:sym typeface="Times New Roman"/>
              </a:rPr>
              <a:t>Plainville Population</a:t>
            </a:r>
            <a:br>
              <a:rPr lang="en-US" sz="4000" b="0" i="0" u="none" strike="noStrike" cap="none" dirty="0">
                <a:solidFill>
                  <a:schemeClr val="lt1"/>
                </a:solidFill>
                <a:latin typeface="Times New Roman"/>
                <a:ea typeface="Times New Roman"/>
                <a:cs typeface="Times New Roman"/>
                <a:sym typeface="Times New Roman"/>
              </a:rPr>
            </a:br>
            <a:r>
              <a:rPr lang="en-US" sz="2000" b="0" i="0" u="none" strike="noStrike" cap="none" dirty="0">
                <a:solidFill>
                  <a:schemeClr val="lt1"/>
                </a:solidFill>
                <a:latin typeface="Times New Roman"/>
                <a:ea typeface="Times New Roman"/>
                <a:cs typeface="Times New Roman"/>
                <a:sym typeface="Times New Roman"/>
              </a:rPr>
              <a:t>CT Dept. of Health</a:t>
            </a:r>
            <a:endParaRPr sz="2000" b="0" i="0" u="none" strike="noStrike" cap="none" dirty="0">
              <a:solidFill>
                <a:schemeClr val="lt1"/>
              </a:solidFill>
              <a:latin typeface="Times New Roman"/>
              <a:ea typeface="Times New Roman"/>
              <a:cs typeface="Times New Roman"/>
              <a:sym typeface="Times New Roman"/>
            </a:endParaRPr>
          </a:p>
        </p:txBody>
      </p:sp>
      <p:sp>
        <p:nvSpPr>
          <p:cNvPr id="6" name="Shape 208">
            <a:extLst>
              <a:ext uri="{FF2B5EF4-FFF2-40B4-BE49-F238E27FC236}">
                <a16:creationId xmlns:a16="http://schemas.microsoft.com/office/drawing/2014/main" id="{EB3EF5FD-6E73-4BA5-8429-27F0EC74AF97}"/>
              </a:ext>
            </a:extLst>
          </p:cNvPr>
          <p:cNvSpPr txBox="1">
            <a:spLocks noGrp="1"/>
          </p:cNvSpPr>
          <p:nvPr>
            <p:ph type="body" idx="1"/>
          </p:nvPr>
        </p:nvSpPr>
        <p:spPr>
          <a:xfrm>
            <a:off x="545284" y="1600201"/>
            <a:ext cx="2139193" cy="1889620"/>
          </a:xfrm>
          <a:prstGeom prst="rect">
            <a:avLst/>
          </a:prstGeom>
          <a:noFill/>
          <a:ln>
            <a:noFill/>
          </a:ln>
        </p:spPr>
        <p:txBody>
          <a:bodyPr lIns="91425" tIns="45700" rIns="91425" bIns="45700" anchor="t" anchorCtr="0">
            <a:noAutofit/>
          </a:bodyPr>
          <a:lstStyle/>
          <a:p>
            <a:pPr marL="1085850" lvl="2" indent="0">
              <a:buClr>
                <a:schemeClr val="accent1"/>
              </a:buClr>
              <a:buNone/>
            </a:pPr>
            <a:endParaRPr lang="en" b="0" i="0" u="none" strike="noStrike" cap="none" dirty="0">
              <a:solidFill>
                <a:schemeClr val="bg2"/>
              </a:solidFill>
              <a:latin typeface="Calibri" panose="020F0502020204030204" pitchFamily="34" charset="0"/>
              <a:ea typeface="Times New Roman"/>
              <a:cs typeface="Times New Roman"/>
              <a:sym typeface="Times New Roman"/>
            </a:endParaRPr>
          </a:p>
          <a:p>
            <a:pPr marL="742950" marR="0" lvl="1" indent="-285750" algn="l" rtl="0">
              <a:spcBef>
                <a:spcPts val="560"/>
              </a:spcBef>
              <a:spcAft>
                <a:spcPts val="0"/>
              </a:spcAft>
              <a:buClr>
                <a:schemeClr val="dk1"/>
              </a:buClr>
              <a:buSzPct val="100000"/>
              <a:buFont typeface="Arial"/>
              <a:buNone/>
            </a:pPr>
            <a:r>
              <a:rPr lang="en-US" sz="2400" b="1" i="0" u="sng" strike="noStrike" cap="none" dirty="0">
                <a:solidFill>
                  <a:schemeClr val="bg2"/>
                </a:solidFill>
                <a:latin typeface="Calibri" panose="020F0502020204030204" pitchFamily="34" charset="0"/>
                <a:sym typeface="Calibri"/>
              </a:rPr>
              <a:t>July 1, 2000</a:t>
            </a:r>
          </a:p>
          <a:p>
            <a:pPr marL="742950" marR="0" lvl="1" indent="-285750" algn="ctr" rtl="0">
              <a:spcBef>
                <a:spcPts val="560"/>
              </a:spcBef>
              <a:spcAft>
                <a:spcPts val="0"/>
              </a:spcAft>
              <a:buClr>
                <a:schemeClr val="dk1"/>
              </a:buClr>
              <a:buSzPct val="100000"/>
              <a:buFont typeface="Arial"/>
              <a:buNone/>
            </a:pPr>
            <a:r>
              <a:rPr lang="en-US" sz="2400" dirty="0">
                <a:solidFill>
                  <a:schemeClr val="bg2"/>
                </a:solidFill>
                <a:latin typeface="Calibri" panose="020F0502020204030204" pitchFamily="34" charset="0"/>
              </a:rPr>
              <a:t>17,327</a:t>
            </a:r>
            <a:endParaRPr sz="2400" b="0" i="0" strike="noStrike" cap="none" dirty="0">
              <a:solidFill>
                <a:schemeClr val="bg2"/>
              </a:solidFill>
              <a:latin typeface="Calibri" panose="020F0502020204030204" pitchFamily="34" charset="0"/>
              <a:sym typeface="Calibri"/>
            </a:endParaRPr>
          </a:p>
        </p:txBody>
      </p:sp>
      <p:sp>
        <p:nvSpPr>
          <p:cNvPr id="4" name="Shape 208">
            <a:extLst>
              <a:ext uri="{FF2B5EF4-FFF2-40B4-BE49-F238E27FC236}">
                <a16:creationId xmlns:a16="http://schemas.microsoft.com/office/drawing/2014/main" id="{5B4715B5-7ACD-4732-A56B-F8C773944EA2}"/>
              </a:ext>
            </a:extLst>
          </p:cNvPr>
          <p:cNvSpPr txBox="1">
            <a:spLocks/>
          </p:cNvSpPr>
          <p:nvPr/>
        </p:nvSpPr>
        <p:spPr>
          <a:xfrm>
            <a:off x="3502403" y="1600201"/>
            <a:ext cx="2139193" cy="18896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lgn="ctr">
              <a:buSzPct val="100000"/>
              <a:buFont typeface="Arial"/>
              <a:buNone/>
            </a:pPr>
            <a:r>
              <a:rPr lang="en-US" sz="2400" b="1" u="sng" dirty="0">
                <a:solidFill>
                  <a:schemeClr val="bg2"/>
                </a:solidFill>
                <a:latin typeface="Calibri" panose="020F0502020204030204" pitchFamily="34" charset="0"/>
              </a:rPr>
              <a:t>July 1, 2007</a:t>
            </a:r>
          </a:p>
          <a:p>
            <a:pPr marL="742950" lvl="1" indent="-285750" algn="ctr">
              <a:buSzPct val="100000"/>
              <a:buFont typeface="Arial"/>
              <a:buNone/>
            </a:pPr>
            <a:r>
              <a:rPr lang="en-US" sz="2400" dirty="0">
                <a:solidFill>
                  <a:schemeClr val="bg2"/>
                </a:solidFill>
                <a:latin typeface="Calibri" panose="020F0502020204030204" pitchFamily="34" charset="0"/>
              </a:rPr>
              <a:t>17,193</a:t>
            </a:r>
          </a:p>
          <a:p>
            <a:pPr marL="742950" lvl="1" indent="-285750" algn="ctr">
              <a:buSzPct val="100000"/>
              <a:buFont typeface="Arial"/>
              <a:buNone/>
            </a:pPr>
            <a:r>
              <a:rPr lang="en-US" sz="2400" dirty="0">
                <a:solidFill>
                  <a:srgbClr val="FF0000"/>
                </a:solidFill>
                <a:latin typeface="Calibri" panose="020F0502020204030204" pitchFamily="34" charset="0"/>
              </a:rPr>
              <a:t>(0.8%)</a:t>
            </a:r>
          </a:p>
        </p:txBody>
      </p:sp>
      <p:sp>
        <p:nvSpPr>
          <p:cNvPr id="5" name="Shape 208">
            <a:extLst>
              <a:ext uri="{FF2B5EF4-FFF2-40B4-BE49-F238E27FC236}">
                <a16:creationId xmlns:a16="http://schemas.microsoft.com/office/drawing/2014/main" id="{78D1A7CA-1BDF-4EEF-95AB-7CE9A7CC60F0}"/>
              </a:ext>
            </a:extLst>
          </p:cNvPr>
          <p:cNvSpPr txBox="1">
            <a:spLocks/>
          </p:cNvSpPr>
          <p:nvPr/>
        </p:nvSpPr>
        <p:spPr>
          <a:xfrm>
            <a:off x="6459523" y="1596109"/>
            <a:ext cx="2139193" cy="18896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buSzPct val="100000"/>
              <a:buFont typeface="Arial"/>
              <a:buNone/>
            </a:pPr>
            <a:r>
              <a:rPr lang="en-US" sz="2400" b="1" u="sng" dirty="0">
                <a:solidFill>
                  <a:schemeClr val="bg2"/>
                </a:solidFill>
                <a:latin typeface="Calibri" panose="020F0502020204030204" pitchFamily="34" charset="0"/>
              </a:rPr>
              <a:t>July 1, 2017</a:t>
            </a:r>
          </a:p>
          <a:p>
            <a:pPr marL="742950" lvl="1" indent="-285750" algn="ctr">
              <a:buSzPct val="100000"/>
              <a:buFont typeface="Arial"/>
              <a:buNone/>
            </a:pPr>
            <a:r>
              <a:rPr lang="en-US" sz="2400" dirty="0">
                <a:solidFill>
                  <a:schemeClr val="bg2"/>
                </a:solidFill>
                <a:latin typeface="Calibri" panose="020F0502020204030204" pitchFamily="34" charset="0"/>
              </a:rPr>
              <a:t>17,705</a:t>
            </a:r>
          </a:p>
          <a:p>
            <a:pPr marL="742950" lvl="1" indent="-285750" algn="ctr">
              <a:buSzPct val="100000"/>
              <a:buFont typeface="Arial"/>
              <a:buNone/>
            </a:pPr>
            <a:r>
              <a:rPr lang="en-US" sz="2400" dirty="0">
                <a:solidFill>
                  <a:schemeClr val="bg2"/>
                </a:solidFill>
                <a:latin typeface="Calibri" panose="020F0502020204030204" pitchFamily="34" charset="0"/>
              </a:rPr>
              <a:t>3.0%</a:t>
            </a:r>
          </a:p>
        </p:txBody>
      </p:sp>
      <p:sp>
        <p:nvSpPr>
          <p:cNvPr id="7" name="Shape 208">
            <a:extLst>
              <a:ext uri="{FF2B5EF4-FFF2-40B4-BE49-F238E27FC236}">
                <a16:creationId xmlns:a16="http://schemas.microsoft.com/office/drawing/2014/main" id="{CC17DBC2-C730-4593-A401-4EC9F44883B0}"/>
              </a:ext>
            </a:extLst>
          </p:cNvPr>
          <p:cNvSpPr txBox="1">
            <a:spLocks/>
          </p:cNvSpPr>
          <p:nvPr/>
        </p:nvSpPr>
        <p:spPr>
          <a:xfrm>
            <a:off x="457200" y="4374858"/>
            <a:ext cx="8229600" cy="22085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lvl="1" indent="-457200">
              <a:buClrTx/>
              <a:buSzPct val="100000"/>
              <a:buFont typeface="Calibri" panose="020F0502020204030204" pitchFamily="34" charset="0"/>
              <a:buChar char="*"/>
            </a:pPr>
            <a:r>
              <a:rPr lang="en-US" sz="2400" dirty="0">
                <a:solidFill>
                  <a:schemeClr val="bg2"/>
                </a:solidFill>
              </a:rPr>
              <a:t>Plainville population has increased  by 378 or 2.2% since the year 2000.</a:t>
            </a:r>
          </a:p>
        </p:txBody>
      </p:sp>
    </p:spTree>
    <p:extLst>
      <p:ext uri="{BB962C8B-B14F-4D97-AF65-F5344CB8AC3E}">
        <p14:creationId xmlns:p14="http://schemas.microsoft.com/office/powerpoint/2010/main" val="811521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lt1"/>
                </a:solidFill>
                <a:latin typeface="Times New Roman"/>
                <a:ea typeface="Times New Roman"/>
                <a:cs typeface="Times New Roman"/>
                <a:sym typeface="Times New Roman"/>
              </a:rPr>
              <a:t>Plainville Unemployment Rate</a:t>
            </a:r>
            <a:endParaRPr sz="2000" b="0" i="0" u="none" strike="noStrike" cap="none" dirty="0">
              <a:solidFill>
                <a:schemeClr val="lt1"/>
              </a:solidFill>
              <a:latin typeface="Times New Roman"/>
              <a:ea typeface="Times New Roman"/>
              <a:cs typeface="Times New Roman"/>
              <a:sym typeface="Times New Roman"/>
            </a:endParaRPr>
          </a:p>
        </p:txBody>
      </p:sp>
      <p:sp>
        <p:nvSpPr>
          <p:cNvPr id="6" name="Shape 208">
            <a:extLst>
              <a:ext uri="{FF2B5EF4-FFF2-40B4-BE49-F238E27FC236}">
                <a16:creationId xmlns:a16="http://schemas.microsoft.com/office/drawing/2014/main" id="{EB3EF5FD-6E73-4BA5-8429-27F0EC74AF97}"/>
              </a:ext>
            </a:extLst>
          </p:cNvPr>
          <p:cNvSpPr txBox="1">
            <a:spLocks noGrp="1"/>
          </p:cNvSpPr>
          <p:nvPr>
            <p:ph type="body" idx="1"/>
          </p:nvPr>
        </p:nvSpPr>
        <p:spPr>
          <a:xfrm>
            <a:off x="545284" y="1600201"/>
            <a:ext cx="2139193" cy="1889620"/>
          </a:xfrm>
          <a:prstGeom prst="rect">
            <a:avLst/>
          </a:prstGeom>
          <a:noFill/>
          <a:ln>
            <a:noFill/>
          </a:ln>
        </p:spPr>
        <p:txBody>
          <a:bodyPr lIns="91425" tIns="45700" rIns="91425" bIns="45700" anchor="t" anchorCtr="0">
            <a:noAutofit/>
          </a:bodyPr>
          <a:lstStyle/>
          <a:p>
            <a:pPr marL="1085850" lvl="2" indent="0">
              <a:buClr>
                <a:schemeClr val="accent1"/>
              </a:buClr>
              <a:buNone/>
            </a:pPr>
            <a:endParaRPr lang="en" b="0" i="0" u="none" strike="noStrike" cap="none" dirty="0">
              <a:solidFill>
                <a:schemeClr val="bg2"/>
              </a:solidFill>
              <a:latin typeface="Calibri" panose="020F0502020204030204" pitchFamily="34" charset="0"/>
              <a:ea typeface="Times New Roman"/>
              <a:cs typeface="Times New Roman"/>
              <a:sym typeface="Times New Roman"/>
            </a:endParaRPr>
          </a:p>
          <a:p>
            <a:pPr marL="742950" marR="0" lvl="1" indent="-285750" algn="l" rtl="0">
              <a:spcBef>
                <a:spcPts val="560"/>
              </a:spcBef>
              <a:spcAft>
                <a:spcPts val="0"/>
              </a:spcAft>
              <a:buClr>
                <a:schemeClr val="dk1"/>
              </a:buClr>
              <a:buSzPct val="100000"/>
              <a:buFont typeface="Arial"/>
              <a:buNone/>
            </a:pPr>
            <a:r>
              <a:rPr lang="en-US" sz="2400" b="1" i="0" u="sng" strike="noStrike" cap="none" dirty="0">
                <a:solidFill>
                  <a:schemeClr val="bg2"/>
                </a:solidFill>
                <a:latin typeface="Calibri" panose="020F0502020204030204" pitchFamily="34" charset="0"/>
                <a:sym typeface="Calibri"/>
              </a:rPr>
              <a:t>Nov. 2016</a:t>
            </a:r>
          </a:p>
          <a:p>
            <a:pPr marL="742950" marR="0" lvl="1" indent="-285750" algn="ctr" rtl="0">
              <a:spcBef>
                <a:spcPts val="560"/>
              </a:spcBef>
              <a:spcAft>
                <a:spcPts val="0"/>
              </a:spcAft>
              <a:buClr>
                <a:schemeClr val="dk1"/>
              </a:buClr>
              <a:buSzPct val="100000"/>
              <a:buFont typeface="Arial"/>
              <a:buNone/>
            </a:pPr>
            <a:r>
              <a:rPr lang="en-US" sz="2400" dirty="0">
                <a:solidFill>
                  <a:schemeClr val="bg2"/>
                </a:solidFill>
                <a:latin typeface="Calibri" panose="020F0502020204030204" pitchFamily="34" charset="0"/>
              </a:rPr>
              <a:t>4.2%</a:t>
            </a:r>
            <a:endParaRPr sz="2400" b="0" i="0" strike="noStrike" cap="none" dirty="0">
              <a:solidFill>
                <a:schemeClr val="bg2"/>
              </a:solidFill>
              <a:latin typeface="Calibri" panose="020F0502020204030204" pitchFamily="34" charset="0"/>
              <a:sym typeface="Calibri"/>
            </a:endParaRPr>
          </a:p>
        </p:txBody>
      </p:sp>
      <p:sp>
        <p:nvSpPr>
          <p:cNvPr id="4" name="Shape 208">
            <a:extLst>
              <a:ext uri="{FF2B5EF4-FFF2-40B4-BE49-F238E27FC236}">
                <a16:creationId xmlns:a16="http://schemas.microsoft.com/office/drawing/2014/main" id="{5B4715B5-7ACD-4732-A56B-F8C773944EA2}"/>
              </a:ext>
            </a:extLst>
          </p:cNvPr>
          <p:cNvSpPr txBox="1">
            <a:spLocks/>
          </p:cNvSpPr>
          <p:nvPr/>
        </p:nvSpPr>
        <p:spPr>
          <a:xfrm>
            <a:off x="3502403" y="1600201"/>
            <a:ext cx="2139193" cy="18896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lgn="ctr">
              <a:buSzPct val="100000"/>
              <a:buFont typeface="Arial"/>
              <a:buNone/>
            </a:pPr>
            <a:r>
              <a:rPr lang="en-US" sz="2400" b="1" u="sng" dirty="0">
                <a:solidFill>
                  <a:schemeClr val="bg2"/>
                </a:solidFill>
                <a:latin typeface="Calibri" panose="020F0502020204030204" pitchFamily="34" charset="0"/>
              </a:rPr>
              <a:t>Nov. 2017</a:t>
            </a:r>
          </a:p>
          <a:p>
            <a:pPr marL="742950" lvl="1" indent="-285750" algn="ctr">
              <a:buSzPct val="100000"/>
              <a:buFont typeface="Arial"/>
              <a:buNone/>
            </a:pPr>
            <a:r>
              <a:rPr lang="en-US" sz="2400" dirty="0">
                <a:solidFill>
                  <a:schemeClr val="bg2"/>
                </a:solidFill>
                <a:latin typeface="Calibri" panose="020F0502020204030204" pitchFamily="34" charset="0"/>
              </a:rPr>
              <a:t>4.1%</a:t>
            </a:r>
          </a:p>
        </p:txBody>
      </p:sp>
      <p:sp>
        <p:nvSpPr>
          <p:cNvPr id="5" name="Shape 208">
            <a:extLst>
              <a:ext uri="{FF2B5EF4-FFF2-40B4-BE49-F238E27FC236}">
                <a16:creationId xmlns:a16="http://schemas.microsoft.com/office/drawing/2014/main" id="{78D1A7CA-1BDF-4EEF-95AB-7CE9A7CC60F0}"/>
              </a:ext>
            </a:extLst>
          </p:cNvPr>
          <p:cNvSpPr txBox="1">
            <a:spLocks/>
          </p:cNvSpPr>
          <p:nvPr/>
        </p:nvSpPr>
        <p:spPr>
          <a:xfrm>
            <a:off x="6459523" y="1596109"/>
            <a:ext cx="2139193" cy="18896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buSzPct val="100000"/>
              <a:buFont typeface="Arial"/>
              <a:buNone/>
            </a:pPr>
            <a:r>
              <a:rPr lang="en-US" sz="2400" b="1" u="sng" dirty="0">
                <a:solidFill>
                  <a:schemeClr val="bg2"/>
                </a:solidFill>
                <a:latin typeface="Calibri" panose="020F0502020204030204" pitchFamily="34" charset="0"/>
              </a:rPr>
              <a:t>Nov. 2018</a:t>
            </a:r>
          </a:p>
          <a:p>
            <a:pPr marL="742950" lvl="1" indent="-285750" algn="ctr">
              <a:buSzPct val="100000"/>
              <a:buFont typeface="Arial"/>
              <a:buNone/>
            </a:pPr>
            <a:r>
              <a:rPr lang="en-US" sz="2400" dirty="0">
                <a:solidFill>
                  <a:schemeClr val="bg2"/>
                </a:solidFill>
                <a:latin typeface="Calibri" panose="020F0502020204030204" pitchFamily="34" charset="0"/>
              </a:rPr>
              <a:t>2.6%</a:t>
            </a:r>
          </a:p>
        </p:txBody>
      </p:sp>
      <p:sp>
        <p:nvSpPr>
          <p:cNvPr id="7" name="Shape 208">
            <a:extLst>
              <a:ext uri="{FF2B5EF4-FFF2-40B4-BE49-F238E27FC236}">
                <a16:creationId xmlns:a16="http://schemas.microsoft.com/office/drawing/2014/main" id="{CC17DBC2-C730-4593-A401-4EC9F44883B0}"/>
              </a:ext>
            </a:extLst>
          </p:cNvPr>
          <p:cNvSpPr txBox="1">
            <a:spLocks/>
          </p:cNvSpPr>
          <p:nvPr/>
        </p:nvSpPr>
        <p:spPr>
          <a:xfrm>
            <a:off x="457200" y="3485729"/>
            <a:ext cx="8229600" cy="30976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lvl="1" indent="-457200">
              <a:buClrTx/>
              <a:buSzPct val="100000"/>
              <a:buFont typeface="Calibri" panose="020F0502020204030204" pitchFamily="34" charset="0"/>
              <a:buChar char="*"/>
            </a:pPr>
            <a:r>
              <a:rPr lang="en-US" sz="2400" dirty="0">
                <a:solidFill>
                  <a:schemeClr val="bg2"/>
                </a:solidFill>
              </a:rPr>
              <a:t>State unemployment rate= 3.0% (Nov. 2018)</a:t>
            </a:r>
          </a:p>
        </p:txBody>
      </p:sp>
    </p:spTree>
    <p:extLst>
      <p:ext uri="{BB962C8B-B14F-4D97-AF65-F5344CB8AC3E}">
        <p14:creationId xmlns:p14="http://schemas.microsoft.com/office/powerpoint/2010/main" val="1822610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lt1"/>
                </a:solidFill>
                <a:latin typeface="Times New Roman"/>
                <a:ea typeface="Times New Roman"/>
                <a:cs typeface="Times New Roman"/>
                <a:sym typeface="Times New Roman"/>
              </a:rPr>
              <a:t>Plainville Unemployment Rate</a:t>
            </a:r>
            <a:br>
              <a:rPr lang="en-US" sz="4000" b="0" i="0" u="none" strike="noStrike" cap="none" dirty="0">
                <a:solidFill>
                  <a:schemeClr val="lt1"/>
                </a:solidFill>
                <a:latin typeface="Times New Roman"/>
                <a:ea typeface="Times New Roman"/>
                <a:cs typeface="Times New Roman"/>
                <a:sym typeface="Times New Roman"/>
              </a:rPr>
            </a:br>
            <a:r>
              <a:rPr lang="en-US" sz="2000" b="0" i="0" u="none" strike="noStrike" cap="none" dirty="0">
                <a:solidFill>
                  <a:schemeClr val="lt1"/>
                </a:solidFill>
                <a:latin typeface="Times New Roman"/>
                <a:ea typeface="Times New Roman"/>
                <a:cs typeface="Times New Roman"/>
                <a:sym typeface="Times New Roman"/>
              </a:rPr>
              <a:t>Employed &amp; Unemployed</a:t>
            </a:r>
            <a:endParaRPr sz="2000" b="0" i="0" u="none" strike="noStrike" cap="none" dirty="0">
              <a:solidFill>
                <a:schemeClr val="lt1"/>
              </a:solidFill>
              <a:latin typeface="Times New Roman"/>
              <a:ea typeface="Times New Roman"/>
              <a:cs typeface="Times New Roman"/>
              <a:sym typeface="Times New Roman"/>
            </a:endParaRPr>
          </a:p>
        </p:txBody>
      </p:sp>
      <p:sp>
        <p:nvSpPr>
          <p:cNvPr id="6" name="Shape 208">
            <a:extLst>
              <a:ext uri="{FF2B5EF4-FFF2-40B4-BE49-F238E27FC236}">
                <a16:creationId xmlns:a16="http://schemas.microsoft.com/office/drawing/2014/main" id="{EB3EF5FD-6E73-4BA5-8429-27F0EC74AF97}"/>
              </a:ext>
            </a:extLst>
          </p:cNvPr>
          <p:cNvSpPr txBox="1">
            <a:spLocks noGrp="1"/>
          </p:cNvSpPr>
          <p:nvPr>
            <p:ph type="body" idx="1"/>
          </p:nvPr>
        </p:nvSpPr>
        <p:spPr>
          <a:xfrm>
            <a:off x="1837188" y="1671064"/>
            <a:ext cx="2139193" cy="2929854"/>
          </a:xfrm>
          <a:prstGeom prst="rect">
            <a:avLst/>
          </a:prstGeom>
          <a:noFill/>
          <a:ln>
            <a:noFill/>
          </a:ln>
        </p:spPr>
        <p:txBody>
          <a:bodyPr lIns="91425" tIns="45700" rIns="91425" bIns="45700" anchor="t" anchorCtr="0">
            <a:noAutofit/>
          </a:bodyPr>
          <a:lstStyle/>
          <a:p>
            <a:pPr marL="1085850" lvl="2" indent="0">
              <a:buClr>
                <a:schemeClr val="accent1"/>
              </a:buClr>
              <a:buNone/>
            </a:pPr>
            <a:endParaRPr lang="en" b="0" i="0" u="none" strike="noStrike" cap="none" dirty="0">
              <a:solidFill>
                <a:schemeClr val="bg2"/>
              </a:solidFill>
              <a:latin typeface="Calibri" panose="020F0502020204030204" pitchFamily="34" charset="0"/>
              <a:ea typeface="Times New Roman"/>
              <a:cs typeface="Times New Roman"/>
              <a:sym typeface="Times New Roman"/>
            </a:endParaRPr>
          </a:p>
          <a:p>
            <a:pPr marL="742950" marR="0" lvl="1" indent="-285750" algn="l" rtl="0">
              <a:spcBef>
                <a:spcPts val="560"/>
              </a:spcBef>
              <a:spcAft>
                <a:spcPts val="0"/>
              </a:spcAft>
              <a:buClr>
                <a:schemeClr val="dk1"/>
              </a:buClr>
              <a:buSzPct val="100000"/>
              <a:buFont typeface="Arial"/>
              <a:buNone/>
            </a:pPr>
            <a:r>
              <a:rPr lang="en-US" sz="2400" b="1" i="0" u="sng" strike="noStrike" cap="none" dirty="0">
                <a:solidFill>
                  <a:schemeClr val="bg2"/>
                </a:solidFill>
                <a:latin typeface="Calibri" panose="020F0502020204030204" pitchFamily="34" charset="0"/>
                <a:sym typeface="Calibri"/>
              </a:rPr>
              <a:t>Nov. 2016</a:t>
            </a:r>
          </a:p>
          <a:p>
            <a:pPr marL="742950" marR="0" lvl="1" indent="-285750" algn="ctr" rtl="0">
              <a:spcBef>
                <a:spcPts val="560"/>
              </a:spcBef>
              <a:spcAft>
                <a:spcPts val="0"/>
              </a:spcAft>
              <a:buClr>
                <a:schemeClr val="dk1"/>
              </a:buClr>
              <a:buSzPct val="100000"/>
              <a:buFont typeface="Arial"/>
              <a:buNone/>
            </a:pPr>
            <a:r>
              <a:rPr lang="en-US" sz="2400" dirty="0">
                <a:solidFill>
                  <a:schemeClr val="bg2"/>
                </a:solidFill>
                <a:latin typeface="Calibri" panose="020F0502020204030204" pitchFamily="34" charset="0"/>
              </a:rPr>
              <a:t>10,069</a:t>
            </a:r>
          </a:p>
          <a:p>
            <a:pPr marL="742950" marR="0" lvl="1" indent="-285750" algn="ctr" rtl="0">
              <a:spcBef>
                <a:spcPts val="560"/>
              </a:spcBef>
              <a:spcAft>
                <a:spcPts val="0"/>
              </a:spcAft>
              <a:buClr>
                <a:schemeClr val="dk1"/>
              </a:buClr>
              <a:buSzPct val="100000"/>
              <a:buFont typeface="Arial"/>
              <a:buNone/>
            </a:pPr>
            <a:r>
              <a:rPr lang="en-US" sz="2400" b="0" i="0" strike="noStrike" cap="none" dirty="0">
                <a:solidFill>
                  <a:schemeClr val="bg2"/>
                </a:solidFill>
                <a:latin typeface="Calibri" panose="020F0502020204030204" pitchFamily="34" charset="0"/>
                <a:sym typeface="Calibri"/>
              </a:rPr>
              <a:t>446</a:t>
            </a:r>
          </a:p>
          <a:p>
            <a:pPr marL="742950" marR="0" lvl="1" indent="-285750" algn="ctr" rtl="0">
              <a:spcBef>
                <a:spcPts val="560"/>
              </a:spcBef>
              <a:spcAft>
                <a:spcPts val="0"/>
              </a:spcAft>
              <a:buClr>
                <a:schemeClr val="dk1"/>
              </a:buClr>
              <a:buSzPct val="100000"/>
              <a:buFont typeface="Arial"/>
              <a:buNone/>
            </a:pPr>
            <a:r>
              <a:rPr lang="en-US" sz="2400" b="1" dirty="0">
                <a:solidFill>
                  <a:schemeClr val="bg2"/>
                </a:solidFill>
                <a:latin typeface="Calibri" panose="020F0502020204030204" pitchFamily="34" charset="0"/>
              </a:rPr>
              <a:t>10,515</a:t>
            </a:r>
            <a:endParaRPr sz="2400" b="1" i="0" strike="noStrike" cap="none" dirty="0">
              <a:solidFill>
                <a:schemeClr val="bg2"/>
              </a:solidFill>
              <a:latin typeface="Calibri" panose="020F0502020204030204" pitchFamily="34" charset="0"/>
              <a:sym typeface="Calibri"/>
            </a:endParaRPr>
          </a:p>
        </p:txBody>
      </p:sp>
      <p:sp>
        <p:nvSpPr>
          <p:cNvPr id="4" name="Shape 208">
            <a:extLst>
              <a:ext uri="{FF2B5EF4-FFF2-40B4-BE49-F238E27FC236}">
                <a16:creationId xmlns:a16="http://schemas.microsoft.com/office/drawing/2014/main" id="{5B4715B5-7ACD-4732-A56B-F8C773944EA2}"/>
              </a:ext>
            </a:extLst>
          </p:cNvPr>
          <p:cNvSpPr txBox="1">
            <a:spLocks/>
          </p:cNvSpPr>
          <p:nvPr/>
        </p:nvSpPr>
        <p:spPr>
          <a:xfrm>
            <a:off x="3976381" y="1664474"/>
            <a:ext cx="2139193" cy="29298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lgn="ctr">
              <a:buSzPct val="100000"/>
              <a:buFont typeface="Arial"/>
              <a:buNone/>
            </a:pPr>
            <a:r>
              <a:rPr lang="en-US" sz="2400" b="1" u="sng" dirty="0">
                <a:solidFill>
                  <a:schemeClr val="bg2"/>
                </a:solidFill>
                <a:latin typeface="Calibri" panose="020F0502020204030204" pitchFamily="34" charset="0"/>
              </a:rPr>
              <a:t>Nov. 2017</a:t>
            </a:r>
          </a:p>
          <a:p>
            <a:pPr marL="742950" lvl="1" indent="-285750" algn="ctr">
              <a:buSzPct val="100000"/>
              <a:buFont typeface="Arial"/>
              <a:buNone/>
            </a:pPr>
            <a:r>
              <a:rPr lang="en-US" sz="2400" dirty="0">
                <a:solidFill>
                  <a:schemeClr val="bg2"/>
                </a:solidFill>
                <a:latin typeface="Calibri" panose="020F0502020204030204" pitchFamily="34" charset="0"/>
              </a:rPr>
              <a:t>10,110</a:t>
            </a:r>
          </a:p>
          <a:p>
            <a:pPr marL="742950" lvl="1" indent="-285750" algn="ctr">
              <a:buSzPct val="100000"/>
              <a:buFont typeface="Arial"/>
              <a:buNone/>
            </a:pPr>
            <a:r>
              <a:rPr lang="en-US" sz="2400" dirty="0">
                <a:solidFill>
                  <a:schemeClr val="bg2"/>
                </a:solidFill>
                <a:latin typeface="Calibri" panose="020F0502020204030204" pitchFamily="34" charset="0"/>
              </a:rPr>
              <a:t>419</a:t>
            </a:r>
          </a:p>
          <a:p>
            <a:pPr marL="742950" lvl="1" indent="-285750" algn="ctr">
              <a:buSzPct val="100000"/>
              <a:buFont typeface="Arial"/>
              <a:buNone/>
            </a:pPr>
            <a:r>
              <a:rPr lang="en-US" sz="2400" b="1" dirty="0">
                <a:solidFill>
                  <a:schemeClr val="bg2"/>
                </a:solidFill>
                <a:latin typeface="Calibri" panose="020F0502020204030204" pitchFamily="34" charset="0"/>
              </a:rPr>
              <a:t>10,529</a:t>
            </a:r>
          </a:p>
        </p:txBody>
      </p:sp>
      <p:sp>
        <p:nvSpPr>
          <p:cNvPr id="5" name="Shape 208">
            <a:extLst>
              <a:ext uri="{FF2B5EF4-FFF2-40B4-BE49-F238E27FC236}">
                <a16:creationId xmlns:a16="http://schemas.microsoft.com/office/drawing/2014/main" id="{78D1A7CA-1BDF-4EEF-95AB-7CE9A7CC60F0}"/>
              </a:ext>
            </a:extLst>
          </p:cNvPr>
          <p:cNvSpPr txBox="1">
            <a:spLocks/>
          </p:cNvSpPr>
          <p:nvPr/>
        </p:nvSpPr>
        <p:spPr>
          <a:xfrm>
            <a:off x="6115574" y="1671065"/>
            <a:ext cx="2139193" cy="29298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buSzPct val="100000"/>
              <a:buFont typeface="Arial"/>
              <a:buNone/>
            </a:pPr>
            <a:r>
              <a:rPr lang="en-US" sz="2400" b="1" u="sng" dirty="0">
                <a:solidFill>
                  <a:schemeClr val="bg2"/>
                </a:solidFill>
                <a:latin typeface="Calibri" panose="020F0502020204030204" pitchFamily="34" charset="0"/>
              </a:rPr>
              <a:t>Nov. 2018</a:t>
            </a:r>
          </a:p>
          <a:p>
            <a:pPr marL="742950" lvl="1" indent="-285750" algn="ctr">
              <a:buSzPct val="100000"/>
              <a:buFont typeface="Arial"/>
              <a:buNone/>
            </a:pPr>
            <a:r>
              <a:rPr lang="en-US" sz="2400" dirty="0">
                <a:solidFill>
                  <a:schemeClr val="bg2"/>
                </a:solidFill>
                <a:latin typeface="Calibri" panose="020F0502020204030204" pitchFamily="34" charset="0"/>
              </a:rPr>
              <a:t>10,362</a:t>
            </a:r>
          </a:p>
          <a:p>
            <a:pPr marL="742950" lvl="1" indent="-285750" algn="ctr">
              <a:buSzPct val="100000"/>
              <a:buFont typeface="Arial"/>
              <a:buNone/>
            </a:pPr>
            <a:r>
              <a:rPr lang="en-US" sz="2400" dirty="0">
                <a:solidFill>
                  <a:schemeClr val="bg2"/>
                </a:solidFill>
                <a:latin typeface="Calibri" panose="020F0502020204030204" pitchFamily="34" charset="0"/>
              </a:rPr>
              <a:t>277</a:t>
            </a:r>
          </a:p>
          <a:p>
            <a:pPr marL="742950" lvl="1" indent="-285750" algn="ctr">
              <a:buSzPct val="100000"/>
              <a:buFont typeface="Arial"/>
              <a:buNone/>
            </a:pPr>
            <a:r>
              <a:rPr lang="en-US" sz="2400" b="1" dirty="0">
                <a:solidFill>
                  <a:schemeClr val="bg2"/>
                </a:solidFill>
                <a:latin typeface="Calibri" panose="020F0502020204030204" pitchFamily="34" charset="0"/>
              </a:rPr>
              <a:t>10,639</a:t>
            </a:r>
          </a:p>
        </p:txBody>
      </p:sp>
      <p:sp>
        <p:nvSpPr>
          <p:cNvPr id="8" name="Shape 208">
            <a:extLst>
              <a:ext uri="{FF2B5EF4-FFF2-40B4-BE49-F238E27FC236}">
                <a16:creationId xmlns:a16="http://schemas.microsoft.com/office/drawing/2014/main" id="{06AC1204-229D-4452-A377-F9D4E53729BA}"/>
              </a:ext>
            </a:extLst>
          </p:cNvPr>
          <p:cNvSpPr txBox="1">
            <a:spLocks/>
          </p:cNvSpPr>
          <p:nvPr/>
        </p:nvSpPr>
        <p:spPr>
          <a:xfrm>
            <a:off x="0" y="1671064"/>
            <a:ext cx="2714662" cy="29298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buSzPct val="100000"/>
              <a:buFont typeface="Arial"/>
              <a:buNone/>
            </a:pPr>
            <a:endParaRPr lang="en-US" sz="2400" b="1" dirty="0">
              <a:solidFill>
                <a:schemeClr val="bg2"/>
              </a:solidFill>
              <a:latin typeface="Calibri" panose="020F0502020204030204" pitchFamily="34" charset="0"/>
            </a:endParaRPr>
          </a:p>
          <a:p>
            <a:pPr marL="742950" lvl="1" indent="-285750">
              <a:buSzPct val="100000"/>
              <a:buFont typeface="Arial"/>
              <a:buNone/>
            </a:pPr>
            <a:r>
              <a:rPr lang="en-US" sz="2400" b="1" dirty="0">
                <a:solidFill>
                  <a:schemeClr val="bg2"/>
                </a:solidFill>
                <a:latin typeface="Calibri" panose="020F0502020204030204" pitchFamily="34" charset="0"/>
              </a:rPr>
              <a:t>Employed</a:t>
            </a:r>
          </a:p>
          <a:p>
            <a:pPr marL="742950" lvl="1" indent="-285750">
              <a:buSzPct val="100000"/>
              <a:buFont typeface="Arial"/>
              <a:buNone/>
            </a:pPr>
            <a:r>
              <a:rPr lang="en-US" sz="2400" b="1" dirty="0">
                <a:solidFill>
                  <a:schemeClr val="bg2"/>
                </a:solidFill>
                <a:latin typeface="Calibri" panose="020F0502020204030204" pitchFamily="34" charset="0"/>
              </a:rPr>
              <a:t>Unemployed</a:t>
            </a:r>
          </a:p>
          <a:p>
            <a:pPr marL="742950" lvl="1" indent="-285750">
              <a:buSzPct val="100000"/>
              <a:buFont typeface="Arial"/>
              <a:buNone/>
            </a:pPr>
            <a:r>
              <a:rPr lang="en-US" sz="2400" b="1" dirty="0">
                <a:solidFill>
                  <a:schemeClr val="bg2"/>
                </a:solidFill>
                <a:latin typeface="Calibri" panose="020F0502020204030204" pitchFamily="34" charset="0"/>
              </a:rPr>
              <a:t>Total</a:t>
            </a:r>
          </a:p>
        </p:txBody>
      </p:sp>
      <p:cxnSp>
        <p:nvCxnSpPr>
          <p:cNvPr id="9" name="Straight Connector 8">
            <a:extLst>
              <a:ext uri="{FF2B5EF4-FFF2-40B4-BE49-F238E27FC236}">
                <a16:creationId xmlns:a16="http://schemas.microsoft.com/office/drawing/2014/main" id="{6500AC95-C899-407E-96F7-3AD9E2EDD5F5}"/>
              </a:ext>
            </a:extLst>
          </p:cNvPr>
          <p:cNvCxnSpPr>
            <a:cxnSpLocks/>
          </p:cNvCxnSpPr>
          <p:nvPr/>
        </p:nvCxnSpPr>
        <p:spPr>
          <a:xfrm>
            <a:off x="2277848" y="3743072"/>
            <a:ext cx="5834306" cy="0"/>
          </a:xfrm>
          <a:prstGeom prst="line">
            <a:avLst/>
          </a:prstGeom>
          <a:ln>
            <a:solidFill>
              <a:schemeClr val="bg2"/>
            </a:solidFill>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9099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dirty="0">
                <a:solidFill>
                  <a:schemeClr val="lt1"/>
                </a:solidFill>
                <a:latin typeface="Times New Roman"/>
                <a:ea typeface="Times New Roman"/>
                <a:cs typeface="Times New Roman"/>
                <a:sym typeface="Times New Roman"/>
              </a:rPr>
              <a:t>Plainville Median Household Income</a:t>
            </a:r>
            <a:endParaRPr sz="2000" b="0" i="0" u="none" strike="noStrike" cap="none" dirty="0">
              <a:solidFill>
                <a:schemeClr val="lt1"/>
              </a:solidFill>
              <a:latin typeface="Times New Roman"/>
              <a:ea typeface="Times New Roman"/>
              <a:cs typeface="Times New Roman"/>
              <a:sym typeface="Times New Roman"/>
            </a:endParaRPr>
          </a:p>
        </p:txBody>
      </p:sp>
      <p:sp>
        <p:nvSpPr>
          <p:cNvPr id="6" name="Shape 208">
            <a:extLst>
              <a:ext uri="{FF2B5EF4-FFF2-40B4-BE49-F238E27FC236}">
                <a16:creationId xmlns:a16="http://schemas.microsoft.com/office/drawing/2014/main" id="{EB3EF5FD-6E73-4BA5-8429-27F0EC74AF97}"/>
              </a:ext>
            </a:extLst>
          </p:cNvPr>
          <p:cNvSpPr txBox="1">
            <a:spLocks noGrp="1"/>
          </p:cNvSpPr>
          <p:nvPr>
            <p:ph type="body" idx="1"/>
          </p:nvPr>
        </p:nvSpPr>
        <p:spPr>
          <a:xfrm>
            <a:off x="1630600" y="1596109"/>
            <a:ext cx="2139193" cy="1889620"/>
          </a:xfrm>
          <a:prstGeom prst="rect">
            <a:avLst/>
          </a:prstGeom>
          <a:noFill/>
          <a:ln>
            <a:noFill/>
          </a:ln>
        </p:spPr>
        <p:txBody>
          <a:bodyPr lIns="91425" tIns="45700" rIns="91425" bIns="45700" anchor="t" anchorCtr="0">
            <a:noAutofit/>
          </a:bodyPr>
          <a:lstStyle/>
          <a:p>
            <a:pPr marL="1085850" lvl="2" indent="0">
              <a:buClr>
                <a:schemeClr val="accent1"/>
              </a:buClr>
              <a:buNone/>
            </a:pPr>
            <a:endParaRPr lang="en" b="0" i="0" u="none" strike="noStrike" cap="none" dirty="0">
              <a:solidFill>
                <a:schemeClr val="bg2"/>
              </a:solidFill>
              <a:latin typeface="Calibri" panose="020F0502020204030204" pitchFamily="34" charset="0"/>
              <a:ea typeface="Times New Roman"/>
              <a:cs typeface="Times New Roman"/>
              <a:sym typeface="Times New Roman"/>
            </a:endParaRPr>
          </a:p>
          <a:p>
            <a:pPr marL="742950" marR="0" lvl="1" indent="-285750" algn="ctr" rtl="0">
              <a:spcBef>
                <a:spcPts val="560"/>
              </a:spcBef>
              <a:spcAft>
                <a:spcPts val="0"/>
              </a:spcAft>
              <a:buClr>
                <a:schemeClr val="dk1"/>
              </a:buClr>
              <a:buSzPct val="100000"/>
              <a:buFont typeface="Arial"/>
              <a:buNone/>
            </a:pPr>
            <a:r>
              <a:rPr lang="en-US" sz="2400" b="1" i="0" u="sng" strike="noStrike" cap="none" dirty="0">
                <a:solidFill>
                  <a:schemeClr val="bg2"/>
                </a:solidFill>
                <a:latin typeface="Calibri" panose="020F0502020204030204" pitchFamily="34" charset="0"/>
                <a:sym typeface="Calibri"/>
              </a:rPr>
              <a:t>2015</a:t>
            </a:r>
          </a:p>
          <a:p>
            <a:pPr marL="742950" marR="0" lvl="1" indent="-285750" algn="ctr" rtl="0">
              <a:spcBef>
                <a:spcPts val="560"/>
              </a:spcBef>
              <a:spcAft>
                <a:spcPts val="0"/>
              </a:spcAft>
              <a:buClr>
                <a:schemeClr val="dk1"/>
              </a:buClr>
              <a:buSzPct val="100000"/>
              <a:buFont typeface="Arial"/>
              <a:buNone/>
            </a:pPr>
            <a:r>
              <a:rPr lang="en-US" sz="2400" dirty="0">
                <a:solidFill>
                  <a:schemeClr val="bg2"/>
                </a:solidFill>
                <a:latin typeface="Calibri" panose="020F0502020204030204" pitchFamily="34" charset="0"/>
              </a:rPr>
              <a:t>$58,500</a:t>
            </a:r>
            <a:endParaRPr sz="2400" b="0" i="0" strike="noStrike" cap="none" dirty="0">
              <a:solidFill>
                <a:schemeClr val="bg2"/>
              </a:solidFill>
              <a:latin typeface="Calibri" panose="020F0502020204030204" pitchFamily="34" charset="0"/>
              <a:sym typeface="Calibri"/>
            </a:endParaRPr>
          </a:p>
        </p:txBody>
      </p:sp>
      <p:sp>
        <p:nvSpPr>
          <p:cNvPr id="4" name="Shape 208">
            <a:extLst>
              <a:ext uri="{FF2B5EF4-FFF2-40B4-BE49-F238E27FC236}">
                <a16:creationId xmlns:a16="http://schemas.microsoft.com/office/drawing/2014/main" id="{5B4715B5-7ACD-4732-A56B-F8C773944EA2}"/>
              </a:ext>
            </a:extLst>
          </p:cNvPr>
          <p:cNvSpPr txBox="1">
            <a:spLocks/>
          </p:cNvSpPr>
          <p:nvPr/>
        </p:nvSpPr>
        <p:spPr>
          <a:xfrm>
            <a:off x="5374209" y="1596109"/>
            <a:ext cx="2139193" cy="18896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85850" lvl="2" indent="0">
              <a:buClr>
                <a:schemeClr val="accent1"/>
              </a:buClr>
              <a:buFont typeface="Arial"/>
              <a:buNone/>
            </a:pPr>
            <a:endParaRPr lang="en-US" dirty="0">
              <a:solidFill>
                <a:schemeClr val="bg2"/>
              </a:solidFill>
              <a:latin typeface="Calibri" panose="020F0502020204030204" pitchFamily="34" charset="0"/>
              <a:ea typeface="Times New Roman"/>
              <a:cs typeface="Times New Roman"/>
              <a:sym typeface="Times New Roman"/>
            </a:endParaRPr>
          </a:p>
          <a:p>
            <a:pPr marL="742950" lvl="1" indent="-285750" algn="ctr">
              <a:buSzPct val="100000"/>
              <a:buFont typeface="Arial"/>
              <a:buNone/>
            </a:pPr>
            <a:r>
              <a:rPr lang="en-US" sz="2400" b="1" u="sng" dirty="0">
                <a:solidFill>
                  <a:schemeClr val="bg2"/>
                </a:solidFill>
                <a:latin typeface="Calibri" panose="020F0502020204030204" pitchFamily="34" charset="0"/>
              </a:rPr>
              <a:t>2017</a:t>
            </a:r>
          </a:p>
          <a:p>
            <a:pPr marL="742950" lvl="1" indent="-285750" algn="ctr">
              <a:buSzPct val="100000"/>
              <a:buFont typeface="Arial"/>
              <a:buNone/>
            </a:pPr>
            <a:r>
              <a:rPr lang="en-US" sz="2400" dirty="0">
                <a:solidFill>
                  <a:schemeClr val="bg2"/>
                </a:solidFill>
                <a:latin typeface="Calibri" panose="020F0502020204030204" pitchFamily="34" charset="0"/>
              </a:rPr>
              <a:t>$62,459</a:t>
            </a:r>
          </a:p>
        </p:txBody>
      </p:sp>
      <p:sp>
        <p:nvSpPr>
          <p:cNvPr id="7" name="Shape 208">
            <a:extLst>
              <a:ext uri="{FF2B5EF4-FFF2-40B4-BE49-F238E27FC236}">
                <a16:creationId xmlns:a16="http://schemas.microsoft.com/office/drawing/2014/main" id="{CC17DBC2-C730-4593-A401-4EC9F44883B0}"/>
              </a:ext>
            </a:extLst>
          </p:cNvPr>
          <p:cNvSpPr txBox="1">
            <a:spLocks/>
          </p:cNvSpPr>
          <p:nvPr/>
        </p:nvSpPr>
        <p:spPr>
          <a:xfrm>
            <a:off x="457200" y="3485729"/>
            <a:ext cx="8229600" cy="30976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lvl="1" indent="-457200">
              <a:buClrTx/>
              <a:buSzPct val="100000"/>
              <a:buFont typeface="Calibri" panose="020F0502020204030204" pitchFamily="34" charset="0"/>
              <a:buChar char="*"/>
            </a:pPr>
            <a:r>
              <a:rPr lang="en-US" sz="2400" dirty="0">
                <a:solidFill>
                  <a:schemeClr val="bg2"/>
                </a:solidFill>
              </a:rPr>
              <a:t>Increase of $3,959 or 6.8% over two years.</a:t>
            </a:r>
          </a:p>
          <a:p>
            <a:pPr lvl="1" indent="-457200">
              <a:buClrTx/>
              <a:buSzPct val="100000"/>
              <a:buFont typeface="Calibri" panose="020F0502020204030204" pitchFamily="34" charset="0"/>
              <a:buChar char="*"/>
            </a:pPr>
            <a:r>
              <a:rPr lang="en-US" sz="2400" dirty="0">
                <a:solidFill>
                  <a:schemeClr val="bg2"/>
                </a:solidFill>
              </a:rPr>
              <a:t>3.4% average per year.</a:t>
            </a:r>
          </a:p>
        </p:txBody>
      </p:sp>
    </p:spTree>
    <p:extLst>
      <p:ext uri="{BB962C8B-B14F-4D97-AF65-F5344CB8AC3E}">
        <p14:creationId xmlns:p14="http://schemas.microsoft.com/office/powerpoint/2010/main" val="1693067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53"/>
          <p:cNvPicPr preferRelativeResize="0"/>
          <p:nvPr/>
        </p:nvPicPr>
        <p:blipFill>
          <a:blip r:embed="rId3">
            <a:alphaModFix/>
          </a:blip>
          <a:stretch>
            <a:fillRect/>
          </a:stretch>
        </p:blipFill>
        <p:spPr>
          <a:xfrm>
            <a:off x="1241570" y="152400"/>
            <a:ext cx="6660859" cy="6553200"/>
          </a:xfrm>
          <a:prstGeom prst="rect">
            <a:avLst/>
          </a:prstGeom>
          <a:noFill/>
          <a:ln>
            <a:noFill/>
          </a:ln>
        </p:spPr>
      </p:pic>
    </p:spTree>
    <p:extLst>
      <p:ext uri="{BB962C8B-B14F-4D97-AF65-F5344CB8AC3E}">
        <p14:creationId xmlns:p14="http://schemas.microsoft.com/office/powerpoint/2010/main" val="2180193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State Funding Impact</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844490646"/>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241"/>
        <p:cNvGrpSpPr/>
        <p:nvPr/>
      </p:nvGrpSpPr>
      <p:grpSpPr>
        <a:xfrm>
          <a:off x="0" y="0"/>
          <a:ext cx="0" cy="0"/>
          <a:chOff x="0" y="0"/>
          <a:chExt cx="0" cy="0"/>
        </a:xfrm>
      </p:grpSpPr>
      <p:grpSp>
        <p:nvGrpSpPr>
          <p:cNvPr id="242" name="Google Shape;242;p50"/>
          <p:cNvGrpSpPr/>
          <p:nvPr/>
        </p:nvGrpSpPr>
        <p:grpSpPr>
          <a:xfrm>
            <a:off x="690840" y="1988328"/>
            <a:ext cx="8408240" cy="3423583"/>
            <a:chOff x="857372" y="1792274"/>
            <a:chExt cx="7287433" cy="3649486"/>
          </a:xfrm>
        </p:grpSpPr>
        <p:sp>
          <p:nvSpPr>
            <p:cNvPr id="243" name="Google Shape;243;p50"/>
            <p:cNvSpPr/>
            <p:nvPr/>
          </p:nvSpPr>
          <p:spPr>
            <a:xfrm>
              <a:off x="857372" y="1852484"/>
              <a:ext cx="2201100" cy="3589200"/>
            </a:xfrm>
            <a:prstGeom prst="downArrow">
              <a:avLst>
                <a:gd name="adj1" fmla="val 50000"/>
                <a:gd name="adj2" fmla="val 50000"/>
              </a:avLst>
            </a:prstGeom>
            <a:solidFill>
              <a:srgbClr val="F2F2F2"/>
            </a:solidFill>
            <a:ln w="9525" cap="flat" cmpd="sng">
              <a:solidFill>
                <a:srgbClr val="000000">
                  <a:alpha val="243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4" name="Google Shape;244;p50"/>
            <p:cNvSpPr/>
            <p:nvPr/>
          </p:nvSpPr>
          <p:spPr>
            <a:xfrm>
              <a:off x="5978805" y="1792274"/>
              <a:ext cx="2166000" cy="3624300"/>
            </a:xfrm>
            <a:prstGeom prst="downArrow">
              <a:avLst>
                <a:gd name="adj1" fmla="val 50000"/>
                <a:gd name="adj2" fmla="val 50000"/>
              </a:avLst>
            </a:prstGeom>
            <a:solidFill>
              <a:srgbClr val="F2F2F2"/>
            </a:solidFill>
            <a:ln w="9525" cap="flat" cmpd="sng">
              <a:solidFill>
                <a:srgbClr val="000000">
                  <a:alpha val="243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5" name="Google Shape;245;p50"/>
            <p:cNvSpPr/>
            <p:nvPr/>
          </p:nvSpPr>
          <p:spPr>
            <a:xfrm>
              <a:off x="3423010" y="1817460"/>
              <a:ext cx="2122200" cy="3624300"/>
            </a:xfrm>
            <a:prstGeom prst="downArrow">
              <a:avLst>
                <a:gd name="adj1" fmla="val 50000"/>
                <a:gd name="adj2" fmla="val 50000"/>
              </a:avLst>
            </a:prstGeom>
            <a:solidFill>
              <a:srgbClr val="EFEFEF"/>
            </a:solidFill>
            <a:ln w="9525" cap="flat" cmpd="sng">
              <a:solidFill>
                <a:srgbClr val="000000">
                  <a:alpha val="243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3F3F3"/>
                </a:solidFill>
                <a:effectLst/>
                <a:uLnTx/>
                <a:uFillTx/>
                <a:latin typeface="Arial"/>
                <a:ea typeface="Arial"/>
                <a:cs typeface="Arial"/>
                <a:sym typeface="Arial"/>
              </a:endParaRPr>
            </a:p>
          </p:txBody>
        </p:sp>
      </p:grpSp>
      <p:sp>
        <p:nvSpPr>
          <p:cNvPr id="246" name="Google Shape;246;p50"/>
          <p:cNvSpPr/>
          <p:nvPr/>
        </p:nvSpPr>
        <p:spPr>
          <a:xfrm>
            <a:off x="1330800" y="1203625"/>
            <a:ext cx="7141800" cy="915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50"/>
          <p:cNvSpPr txBox="1"/>
          <p:nvPr/>
        </p:nvSpPr>
        <p:spPr>
          <a:xfrm>
            <a:off x="976621" y="472490"/>
            <a:ext cx="7719900" cy="831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Calibri"/>
              <a:buNone/>
              <a:tabLst/>
              <a:defRPr/>
            </a:pPr>
            <a:r>
              <a:rPr kumimoji="0" lang="en" sz="1800" b="1" i="1" u="none" strike="noStrike" kern="0" cap="none" spc="0" normalizeH="0" baseline="0" noProof="0">
                <a:ln>
                  <a:noFill/>
                </a:ln>
                <a:solidFill>
                  <a:srgbClr val="000000"/>
                </a:solidFill>
                <a:effectLst/>
                <a:uLnTx/>
                <a:uFillTx/>
                <a:latin typeface="Calibri"/>
                <a:ea typeface="Calibri"/>
                <a:cs typeface="Calibri"/>
                <a:sym typeface="Calibri"/>
              </a:rPr>
              <a:t>To inspire and prepare lifelong learners to follow their passion, engage in their communities, and positively impact our global society</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50"/>
          <p:cNvSpPr txBox="1"/>
          <p:nvPr/>
        </p:nvSpPr>
        <p:spPr>
          <a:xfrm>
            <a:off x="4227500" y="17425"/>
            <a:ext cx="1059600" cy="3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1" i="0" u="sng" strike="noStrike" kern="0" cap="none" spc="0" normalizeH="0" baseline="0" noProof="0">
                <a:ln>
                  <a:noFill/>
                </a:ln>
                <a:solidFill>
                  <a:srgbClr val="000000"/>
                </a:solidFill>
                <a:effectLst/>
                <a:uLnTx/>
                <a:uFillTx/>
                <a:latin typeface="Calibri"/>
                <a:ea typeface="Calibri"/>
                <a:cs typeface="Calibri"/>
                <a:sym typeface="Calibri"/>
              </a:rPr>
              <a:t>VISION</a:t>
            </a:r>
            <a:endParaRPr kumimoji="0" sz="2200" b="1" i="0" u="sng"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50"/>
          <p:cNvSpPr/>
          <p:nvPr/>
        </p:nvSpPr>
        <p:spPr>
          <a:xfrm>
            <a:off x="2563975" y="2074350"/>
            <a:ext cx="1937700" cy="915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0" name="Google Shape;250;p50"/>
          <p:cNvSpPr/>
          <p:nvPr/>
        </p:nvSpPr>
        <p:spPr>
          <a:xfrm>
            <a:off x="5169875" y="2074350"/>
            <a:ext cx="2262300" cy="915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1" name="Google Shape;251;p50"/>
          <p:cNvSpPr/>
          <p:nvPr/>
        </p:nvSpPr>
        <p:spPr>
          <a:xfrm>
            <a:off x="3553425" y="1138175"/>
            <a:ext cx="2658900" cy="2572500"/>
          </a:xfrm>
          <a:prstGeom prst="ellipse">
            <a:avLst/>
          </a:prstGeom>
          <a:noFill/>
          <a:ln w="1143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2" name="Google Shape;252;p50"/>
          <p:cNvSpPr/>
          <p:nvPr/>
        </p:nvSpPr>
        <p:spPr>
          <a:xfrm>
            <a:off x="3888025" y="1926325"/>
            <a:ext cx="1990500" cy="99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0000"/>
              </a:buClr>
              <a:buSzTx/>
              <a:buFont typeface="Calibri"/>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Provide teachers with regular collaboration time, relevant professional development, and meaningful feedback to promote innovative teaching practices.</a:t>
            </a:r>
            <a:endParaRPr kumimoji="0" sz="1100" b="1" i="0" u="none" strike="noStrike" kern="0" cap="none" spc="0" normalizeH="0" baseline="0" noProof="0">
              <a:ln>
                <a:noFill/>
              </a:ln>
              <a:solidFill>
                <a:srgbClr val="FF0000"/>
              </a:solidFill>
              <a:effectLst/>
              <a:uLnTx/>
              <a:uFillTx/>
              <a:latin typeface="Arial"/>
              <a:cs typeface="Arial"/>
              <a:sym typeface="Arial"/>
            </a:endParaRPr>
          </a:p>
        </p:txBody>
      </p:sp>
      <p:sp>
        <p:nvSpPr>
          <p:cNvPr id="253" name="Google Shape;253;p50"/>
          <p:cNvSpPr/>
          <p:nvPr/>
        </p:nvSpPr>
        <p:spPr>
          <a:xfrm>
            <a:off x="1214025" y="1138225"/>
            <a:ext cx="2617500" cy="2572500"/>
          </a:xfrm>
          <a:prstGeom prst="ellipse">
            <a:avLst/>
          </a:prstGeom>
          <a:noFill/>
          <a:ln w="1143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4" name="Google Shape;254;p50"/>
          <p:cNvSpPr/>
          <p:nvPr/>
        </p:nvSpPr>
        <p:spPr>
          <a:xfrm>
            <a:off x="1729609" y="1427374"/>
            <a:ext cx="1823700" cy="523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B9B9B"/>
              </a:buClr>
              <a:buSzTx/>
              <a:buFont typeface="Calibri"/>
              <a:buNone/>
              <a:tabLst/>
              <a:defRPr/>
            </a:pPr>
            <a:r>
              <a:rPr kumimoji="0" lang="en" sz="2800" b="1" i="0" u="none" strike="noStrike" kern="0" cap="none" spc="0" normalizeH="0" baseline="0" noProof="0">
                <a:ln>
                  <a:noFill/>
                </a:ln>
                <a:solidFill>
                  <a:srgbClr val="0000FF"/>
                </a:solidFill>
                <a:effectLst/>
                <a:uLnTx/>
                <a:uFillTx/>
                <a:latin typeface="Calibri"/>
                <a:ea typeface="Calibri"/>
                <a:cs typeface="Calibri"/>
                <a:sym typeface="Calibri"/>
              </a:rPr>
              <a:t>STUDENTS</a:t>
            </a:r>
            <a:endParaRPr kumimoji="0" sz="1400" b="1" i="0" u="none" strike="noStrike" kern="0" cap="none" spc="0" normalizeH="0" baseline="0" noProof="0">
              <a:ln>
                <a:noFill/>
              </a:ln>
              <a:solidFill>
                <a:srgbClr val="0000FF"/>
              </a:solidFill>
              <a:effectLst/>
              <a:uLnTx/>
              <a:uFillTx/>
              <a:latin typeface="Arial"/>
              <a:cs typeface="Arial"/>
              <a:sym typeface="Arial"/>
            </a:endParaRPr>
          </a:p>
        </p:txBody>
      </p:sp>
      <p:grpSp>
        <p:nvGrpSpPr>
          <p:cNvPr id="255" name="Google Shape;255;p50"/>
          <p:cNvGrpSpPr/>
          <p:nvPr/>
        </p:nvGrpSpPr>
        <p:grpSpPr>
          <a:xfrm>
            <a:off x="5935026" y="1151326"/>
            <a:ext cx="2617370" cy="2465290"/>
            <a:chOff x="4066060" y="3572150"/>
            <a:chExt cx="2328000" cy="2390700"/>
          </a:xfrm>
        </p:grpSpPr>
        <p:sp>
          <p:nvSpPr>
            <p:cNvPr id="256" name="Google Shape;256;p50"/>
            <p:cNvSpPr/>
            <p:nvPr/>
          </p:nvSpPr>
          <p:spPr>
            <a:xfrm>
              <a:off x="4066060" y="3572150"/>
              <a:ext cx="2328000" cy="2390700"/>
            </a:xfrm>
            <a:prstGeom prst="ellipse">
              <a:avLst/>
            </a:prstGeom>
            <a:noFill/>
            <a:ln w="1143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7" name="Google Shape;257;p50"/>
            <p:cNvSpPr/>
            <p:nvPr/>
          </p:nvSpPr>
          <p:spPr>
            <a:xfrm>
              <a:off x="4250986" y="3870919"/>
              <a:ext cx="1949100" cy="511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B9B9B"/>
                </a:buClr>
                <a:buSzTx/>
                <a:buFont typeface="Calibri"/>
                <a:buNone/>
                <a:tabLst/>
                <a:defRPr/>
              </a:pPr>
              <a:r>
                <a:rPr kumimoji="0" lang="en" sz="2800" b="1" i="0" u="none" strike="noStrike" kern="0" cap="none" spc="0" normalizeH="0" baseline="0" noProof="0">
                  <a:ln>
                    <a:noFill/>
                  </a:ln>
                  <a:solidFill>
                    <a:srgbClr val="008000"/>
                  </a:solidFill>
                  <a:effectLst/>
                  <a:uLnTx/>
                  <a:uFillTx/>
                  <a:latin typeface="Calibri"/>
                  <a:ea typeface="Calibri"/>
                  <a:cs typeface="Calibri"/>
                  <a:sym typeface="Calibri"/>
                </a:rPr>
                <a:t>LEARNING</a:t>
              </a:r>
              <a:endParaRPr kumimoji="0" sz="1400" b="0" i="0" u="none" strike="noStrike" kern="0" cap="none" spc="0" normalizeH="0" baseline="0" noProof="0">
                <a:ln>
                  <a:noFill/>
                </a:ln>
                <a:solidFill>
                  <a:srgbClr val="008000"/>
                </a:solidFill>
                <a:effectLst/>
                <a:uLnTx/>
                <a:uFillTx/>
                <a:latin typeface="Arial"/>
                <a:cs typeface="Arial"/>
                <a:sym typeface="Arial"/>
              </a:endParaRPr>
            </a:p>
          </p:txBody>
        </p:sp>
      </p:grpSp>
      <p:sp>
        <p:nvSpPr>
          <p:cNvPr id="258" name="Google Shape;258;p50"/>
          <p:cNvSpPr/>
          <p:nvPr/>
        </p:nvSpPr>
        <p:spPr>
          <a:xfrm>
            <a:off x="3898033" y="1427314"/>
            <a:ext cx="1877100" cy="523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B9B9B"/>
              </a:buClr>
              <a:buSzTx/>
              <a:buFont typeface="Calibri"/>
              <a:buNone/>
              <a:tabLst/>
              <a:defRPr/>
            </a:pPr>
            <a:r>
              <a:rPr kumimoji="0" lang="en" sz="2800" b="1" i="0" u="none" strike="noStrike" kern="0" cap="none" spc="0" normalizeH="0" baseline="0" noProof="0">
                <a:ln>
                  <a:noFill/>
                </a:ln>
                <a:solidFill>
                  <a:srgbClr val="FF0000"/>
                </a:solidFill>
                <a:effectLst/>
                <a:uLnTx/>
                <a:uFillTx/>
                <a:latin typeface="Calibri"/>
                <a:ea typeface="Calibri"/>
                <a:cs typeface="Calibri"/>
                <a:sym typeface="Calibri"/>
              </a:rPr>
              <a:t>TEACHING</a:t>
            </a:r>
            <a:endParaRPr kumimoji="0" sz="1400" b="1" i="0" u="none" strike="noStrike" kern="0" cap="none" spc="0" normalizeH="0" baseline="0" noProof="0">
              <a:ln>
                <a:noFill/>
              </a:ln>
              <a:solidFill>
                <a:srgbClr val="FF0000"/>
              </a:solidFill>
              <a:effectLst/>
              <a:uLnTx/>
              <a:uFillTx/>
              <a:latin typeface="Arial"/>
              <a:cs typeface="Arial"/>
              <a:sym typeface="Arial"/>
            </a:endParaRPr>
          </a:p>
        </p:txBody>
      </p:sp>
      <p:sp>
        <p:nvSpPr>
          <p:cNvPr id="259" name="Google Shape;259;p50"/>
          <p:cNvSpPr txBox="1"/>
          <p:nvPr/>
        </p:nvSpPr>
        <p:spPr>
          <a:xfrm>
            <a:off x="75525" y="1430425"/>
            <a:ext cx="1307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sng" strike="noStrike" kern="0" cap="none" spc="0" normalizeH="0" baseline="0" noProof="0">
                <a:ln>
                  <a:noFill/>
                </a:ln>
                <a:solidFill>
                  <a:srgbClr val="000000"/>
                </a:solidFill>
                <a:effectLst/>
                <a:uLnTx/>
                <a:uFillTx/>
                <a:latin typeface="Calibri"/>
                <a:ea typeface="Calibri"/>
                <a:cs typeface="Calibri"/>
                <a:sym typeface="Calibri"/>
              </a:rPr>
              <a:t>GOALS:</a:t>
            </a:r>
            <a:endParaRPr kumimoji="0" sz="2000" b="1" i="0" u="sng"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50"/>
          <p:cNvSpPr txBox="1"/>
          <p:nvPr/>
        </p:nvSpPr>
        <p:spPr>
          <a:xfrm>
            <a:off x="75525" y="2310150"/>
            <a:ext cx="1162800" cy="44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50"/>
          <p:cNvSpPr/>
          <p:nvPr/>
        </p:nvSpPr>
        <p:spPr>
          <a:xfrm>
            <a:off x="1613025" y="1942625"/>
            <a:ext cx="1980300" cy="1066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FF"/>
              </a:buClr>
              <a:buSzTx/>
              <a:buFont typeface="Calibri"/>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Develop a student centered curriculum with an emphasis on the mastery of power standards and essential skills that ensure students are college and career ready upon graduation.</a:t>
            </a:r>
            <a:endParaRPr kumimoji="0" sz="1100" b="1" i="0" u="none" strike="noStrike" kern="0" cap="none" spc="0" normalizeH="0" baseline="0" noProof="0">
              <a:ln>
                <a:noFill/>
              </a:ln>
              <a:solidFill>
                <a:srgbClr val="0000FF"/>
              </a:solidFill>
              <a:effectLst/>
              <a:uLnTx/>
              <a:uFillTx/>
              <a:latin typeface="Arial"/>
              <a:cs typeface="Arial"/>
              <a:sym typeface="Arial"/>
            </a:endParaRPr>
          </a:p>
        </p:txBody>
      </p:sp>
      <p:sp>
        <p:nvSpPr>
          <p:cNvPr id="262" name="Google Shape;262;p50"/>
          <p:cNvSpPr txBox="1"/>
          <p:nvPr/>
        </p:nvSpPr>
        <p:spPr>
          <a:xfrm>
            <a:off x="105075" y="3324425"/>
            <a:ext cx="1392900" cy="44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sng" strike="noStrike" kern="0" cap="none" spc="0" normalizeH="0" baseline="0" noProof="0">
                <a:ln>
                  <a:noFill/>
                </a:ln>
                <a:solidFill>
                  <a:srgbClr val="000000"/>
                </a:solidFill>
                <a:effectLst/>
                <a:uLnTx/>
                <a:uFillTx/>
                <a:latin typeface="Calibri"/>
                <a:ea typeface="Calibri"/>
                <a:cs typeface="Calibri"/>
                <a:sym typeface="Calibri"/>
              </a:rPr>
              <a:t>ACTIONS:</a:t>
            </a:r>
            <a:endParaRPr kumimoji="0" sz="2000" b="1" i="0" u="sng"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263;p50"/>
          <p:cNvSpPr/>
          <p:nvPr/>
        </p:nvSpPr>
        <p:spPr>
          <a:xfrm>
            <a:off x="6348825" y="1926325"/>
            <a:ext cx="1990500" cy="915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8000"/>
              </a:buClr>
              <a:buSzTx/>
              <a:buFont typeface="Calibri"/>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Ensure that systems for assessing and measuring learning targets provide data to improve teaching practices and student learning.</a:t>
            </a:r>
            <a:endParaRPr kumimoji="0" sz="1100" b="1" i="0" u="none" strike="noStrike" kern="0" cap="none" spc="0" normalizeH="0" baseline="0" noProof="0">
              <a:ln>
                <a:noFill/>
              </a:ln>
              <a:solidFill>
                <a:srgbClr val="0F9D58"/>
              </a:solidFill>
              <a:effectLst/>
              <a:uLnTx/>
              <a:uFillTx/>
              <a:latin typeface="Arial"/>
              <a:cs typeface="Arial"/>
              <a:sym typeface="Arial"/>
            </a:endParaRPr>
          </a:p>
        </p:txBody>
      </p:sp>
      <p:sp>
        <p:nvSpPr>
          <p:cNvPr id="264" name="Google Shape;264;p50"/>
          <p:cNvSpPr txBox="1"/>
          <p:nvPr/>
        </p:nvSpPr>
        <p:spPr>
          <a:xfrm>
            <a:off x="63825" y="5336075"/>
            <a:ext cx="3222000" cy="1187100"/>
          </a:xfrm>
          <a:prstGeom prst="rect">
            <a:avLst/>
          </a:prstGeom>
          <a:noFill/>
          <a:ln>
            <a:noFill/>
          </a:ln>
        </p:spPr>
        <p:txBody>
          <a:bodyPr spcFirstLastPara="1" wrap="square" lIns="91425" tIns="91425" rIns="91425" bIns="91425" anchor="ctr"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Expanded high quality preschool</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Increased parent/family engagement</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Enhanced community collaboration</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Authentic, innovative, and creative curricular experiences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College and career proficiency</a:t>
            </a:r>
            <a:endParaRPr kumimoji="0" sz="1100" b="1" i="0" u="none" strike="noStrike" kern="0" cap="none" spc="0" normalizeH="0" baseline="0" noProof="0">
              <a:ln>
                <a:noFill/>
              </a:ln>
              <a:solidFill>
                <a:srgbClr val="0000FF"/>
              </a:solidFill>
              <a:effectLst/>
              <a:uLnTx/>
              <a:uFillTx/>
              <a:latin typeface="Arial"/>
              <a:cs typeface="Arial"/>
              <a:sym typeface="Arial"/>
            </a:endParaRPr>
          </a:p>
        </p:txBody>
      </p:sp>
      <p:sp>
        <p:nvSpPr>
          <p:cNvPr id="265" name="Google Shape;265;p50"/>
          <p:cNvSpPr txBox="1"/>
          <p:nvPr/>
        </p:nvSpPr>
        <p:spPr>
          <a:xfrm>
            <a:off x="2931925" y="5371300"/>
            <a:ext cx="3432600" cy="1351500"/>
          </a:xfrm>
          <a:prstGeom prst="rect">
            <a:avLst/>
          </a:prstGeom>
          <a:noFill/>
          <a:ln>
            <a:noFill/>
          </a:ln>
        </p:spPr>
        <p:txBody>
          <a:bodyPr spcFirstLastPara="1" wrap="square" lIns="91425" tIns="91425" rIns="91425" bIns="91425" anchor="ctr"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Flexible teacher evaluation plan</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Professional development aligned to district vision and goals</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Meaningful technology integration</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Increased teacher collaboration time</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Culturally responsive teaching practices</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Teacher recognition for innovative practices</a:t>
            </a:r>
            <a:endParaRPr kumimoji="0" sz="1100" b="1" i="0" u="none" strike="noStrike" kern="0" cap="none" spc="0" normalizeH="0" baseline="0" noProof="0">
              <a:ln>
                <a:noFill/>
              </a:ln>
              <a:solidFill>
                <a:srgbClr val="FF0000"/>
              </a:solidFill>
              <a:effectLst/>
              <a:uLnTx/>
              <a:uFillTx/>
              <a:latin typeface="Arial"/>
              <a:cs typeface="Arial"/>
              <a:sym typeface="Arial"/>
            </a:endParaRPr>
          </a:p>
        </p:txBody>
      </p:sp>
      <p:sp>
        <p:nvSpPr>
          <p:cNvPr id="266" name="Google Shape;266;p50"/>
          <p:cNvSpPr txBox="1"/>
          <p:nvPr/>
        </p:nvSpPr>
        <p:spPr>
          <a:xfrm>
            <a:off x="5921950" y="5371300"/>
            <a:ext cx="3222000" cy="1351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Learning targets  aligned with college/career standards and global competencies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Teachers utilize assessment data to determine student learning needs in all curricular areas</a:t>
            </a:r>
            <a:endParaRPr kumimoji="0" sz="1100" b="1" i="0" u="none" strike="noStrike" kern="0" cap="none" spc="0" normalizeH="0" baseline="0" noProof="0">
              <a:ln>
                <a:noFill/>
              </a:ln>
              <a:solidFill>
                <a:srgbClr val="008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Standards based grading practices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District wide curriculum writing academy is established</a:t>
            </a:r>
            <a:endParaRPr kumimoji="0" sz="1100" b="1" i="0" u="none" strike="noStrike" kern="0" cap="none" spc="0" normalizeH="0" baseline="0" noProof="0">
              <a:ln>
                <a:noFill/>
              </a:ln>
              <a:solidFill>
                <a:srgbClr val="0F9D58"/>
              </a:solidFill>
              <a:effectLst/>
              <a:uLnTx/>
              <a:uFillTx/>
              <a:latin typeface="Arial"/>
              <a:cs typeface="Arial"/>
              <a:sym typeface="Arial"/>
            </a:endParaRPr>
          </a:p>
        </p:txBody>
      </p:sp>
      <p:sp>
        <p:nvSpPr>
          <p:cNvPr id="267" name="Google Shape;267;p50"/>
          <p:cNvSpPr txBox="1"/>
          <p:nvPr/>
        </p:nvSpPr>
        <p:spPr>
          <a:xfrm>
            <a:off x="505500" y="3768175"/>
            <a:ext cx="3147900" cy="135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-Embed global competencies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-Support positive school climate/PBIS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-Implement Capstone experience</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-Enrich STEAM / Makerspace opportunities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0"/>
          <p:cNvSpPr txBox="1"/>
          <p:nvPr/>
        </p:nvSpPr>
        <p:spPr>
          <a:xfrm>
            <a:off x="3411800" y="3745525"/>
            <a:ext cx="3345000" cy="147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FF0000"/>
                </a:solidFill>
                <a:effectLst/>
                <a:uLnTx/>
                <a:uFillTx/>
                <a:latin typeface="Arial"/>
                <a:cs typeface="Arial"/>
                <a:sym typeface="Arial"/>
              </a:rPr>
              <a:t>-Maximize t</a:t>
            </a:r>
            <a:r>
              <a:rPr kumimoji="0" lang="en" sz="1100" b="1" i="0" u="none" strike="noStrike" kern="0" cap="none" spc="0" normalizeH="0" baseline="0" noProof="0" dirty="0">
                <a:ln>
                  <a:noFill/>
                </a:ln>
                <a:solidFill>
                  <a:srgbClr val="FF0000"/>
                </a:solidFill>
                <a:effectLst/>
                <a:uLnTx/>
                <a:uFillTx/>
                <a:latin typeface="Arial"/>
                <a:cs typeface="Arial"/>
                <a:sym typeface="Arial"/>
              </a:rPr>
              <a:t>echnology resources and </a:t>
            </a:r>
            <a:endParaRPr kumimoji="0" sz="11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FF0000"/>
                </a:solidFill>
                <a:effectLst/>
                <a:uLnTx/>
                <a:uFillTx/>
                <a:latin typeface="Arial"/>
                <a:cs typeface="Arial"/>
                <a:sym typeface="Arial"/>
              </a:rPr>
              <a:t> supports</a:t>
            </a:r>
            <a:endParaRPr kumimoji="0" sz="11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FF0000"/>
                </a:solidFill>
                <a:effectLst/>
                <a:uLnTx/>
                <a:uFillTx/>
                <a:latin typeface="Arial"/>
                <a:cs typeface="Arial"/>
                <a:sym typeface="Arial"/>
              </a:rPr>
              <a:t>-Continue Instructional Rounds</a:t>
            </a:r>
            <a:endParaRPr kumimoji="0" sz="11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FF0000"/>
                </a:solidFill>
                <a:effectLst/>
                <a:uLnTx/>
                <a:uFillTx/>
                <a:latin typeface="Arial"/>
                <a:cs typeface="Arial"/>
                <a:sym typeface="Arial"/>
              </a:rPr>
              <a:t>-Expand student access to curriculum through</a:t>
            </a:r>
            <a:endParaRPr kumimoji="0" sz="11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FF0000"/>
                </a:solidFill>
                <a:effectLst/>
                <a:uLnTx/>
                <a:uFillTx/>
                <a:latin typeface="Arial"/>
                <a:cs typeface="Arial"/>
                <a:sym typeface="Arial"/>
              </a:rPr>
              <a:t> multiple pathways</a:t>
            </a:r>
            <a:endParaRPr kumimoji="0" sz="11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FF0000"/>
                </a:solidFill>
                <a:effectLst/>
                <a:uLnTx/>
                <a:uFillTx/>
                <a:latin typeface="Arial"/>
                <a:cs typeface="Arial"/>
                <a:sym typeface="Arial"/>
              </a:rPr>
              <a:t>-Support the continuous improvement of</a:t>
            </a:r>
            <a:endParaRPr kumimoji="0" sz="11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FF0000"/>
                </a:solidFill>
                <a:effectLst/>
                <a:uLnTx/>
                <a:uFillTx/>
                <a:latin typeface="Arial"/>
                <a:cs typeface="Arial"/>
                <a:sym typeface="Arial"/>
              </a:rPr>
              <a:t> Professional Learning Communities</a:t>
            </a:r>
            <a:endParaRPr kumimoji="0" sz="1100" b="1" i="0" u="none" strike="noStrike" kern="0" cap="none" spc="0" normalizeH="0" baseline="0" noProof="0" dirty="0">
              <a:ln>
                <a:noFill/>
              </a:ln>
              <a:solidFill>
                <a:srgbClr val="FF0000"/>
              </a:solidFill>
              <a:effectLst/>
              <a:uLnTx/>
              <a:uFillTx/>
              <a:latin typeface="Arial"/>
              <a:cs typeface="Arial"/>
              <a:sym typeface="Arial"/>
            </a:endParaRPr>
          </a:p>
        </p:txBody>
      </p:sp>
      <p:sp>
        <p:nvSpPr>
          <p:cNvPr id="269" name="Google Shape;269;p50"/>
          <p:cNvSpPr txBox="1"/>
          <p:nvPr/>
        </p:nvSpPr>
        <p:spPr>
          <a:xfrm>
            <a:off x="6585225" y="3745525"/>
            <a:ext cx="2558700" cy="147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-Develop alternative programs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-Provide engaging digital resources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 for learning</a:t>
            </a:r>
            <a:endParaRPr kumimoji="0" sz="1100" b="1" i="0" u="none" strike="noStrike" kern="0" cap="none" spc="0" normalizeH="0" baseline="0" noProof="0">
              <a:ln>
                <a:noFill/>
              </a:ln>
              <a:solidFill>
                <a:srgbClr val="008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-Align curriculum to CT Core and</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 Next Gen. Science Standards</a:t>
            </a:r>
            <a:br>
              <a:rPr kumimoji="0" lang="en" sz="1100" b="1" i="0" u="none" strike="noStrike" kern="0" cap="none" spc="0" normalizeH="0" baseline="0" noProof="0">
                <a:ln>
                  <a:noFill/>
                </a:ln>
                <a:solidFill>
                  <a:srgbClr val="0F9D58"/>
                </a:solidFill>
                <a:effectLst/>
                <a:uLnTx/>
                <a:uFillTx/>
                <a:latin typeface="Arial"/>
                <a:cs typeface="Arial"/>
                <a:sym typeface="Arial"/>
              </a:rPr>
            </a:br>
            <a:r>
              <a:rPr kumimoji="0" lang="en" sz="1100" b="1" i="0" u="none" strike="noStrike" kern="0" cap="none" spc="0" normalizeH="0" baseline="0" noProof="0">
                <a:ln>
                  <a:noFill/>
                </a:ln>
                <a:solidFill>
                  <a:srgbClr val="0F9D58"/>
                </a:solidFill>
                <a:effectLst/>
                <a:uLnTx/>
                <a:uFillTx/>
                <a:latin typeface="Arial"/>
                <a:cs typeface="Arial"/>
                <a:sym typeface="Arial"/>
              </a:rPr>
              <a:t>-Audit assessments to ensure they</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 inform instructional practices</a:t>
            </a:r>
            <a:endParaRPr kumimoji="0" sz="1100" b="1" i="0" u="none" strike="noStrike" kern="0" cap="none" spc="0" normalizeH="0" baseline="0" noProof="0">
              <a:ln>
                <a:noFill/>
              </a:ln>
              <a:solidFill>
                <a:srgbClr val="0F9D58"/>
              </a:solidFill>
              <a:effectLst/>
              <a:uLnTx/>
              <a:uFillTx/>
              <a:latin typeface="Arial"/>
              <a:cs typeface="Arial"/>
              <a:sym typeface="Arial"/>
            </a:endParaRPr>
          </a:p>
        </p:txBody>
      </p:sp>
      <p:sp>
        <p:nvSpPr>
          <p:cNvPr id="270" name="Google Shape;270;p50"/>
          <p:cNvSpPr txBox="1"/>
          <p:nvPr/>
        </p:nvSpPr>
        <p:spPr>
          <a:xfrm>
            <a:off x="105075" y="4937075"/>
            <a:ext cx="2420700" cy="3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sng" strike="noStrike" kern="0" cap="none" spc="0" normalizeH="0" baseline="0" noProof="0">
                <a:ln>
                  <a:noFill/>
                </a:ln>
                <a:solidFill>
                  <a:srgbClr val="000000"/>
                </a:solidFill>
                <a:effectLst/>
                <a:uLnTx/>
                <a:uFillTx/>
                <a:latin typeface="Calibri"/>
                <a:ea typeface="Calibri"/>
                <a:cs typeface="Calibri"/>
                <a:sym typeface="Calibri"/>
              </a:rPr>
              <a:t>OUTCOMES:</a:t>
            </a:r>
            <a:endParaRPr kumimoji="0" sz="2000" b="1" i="0" u="sng"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271;p50"/>
          <p:cNvSpPr txBox="1"/>
          <p:nvPr/>
        </p:nvSpPr>
        <p:spPr>
          <a:xfrm>
            <a:off x="118875" y="6562725"/>
            <a:ext cx="1212000" cy="24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Arial"/>
                <a:cs typeface="Arial"/>
                <a:sym typeface="Arial"/>
              </a:rPr>
              <a:t>2017-2018</a:t>
            </a:r>
            <a:endParaRPr kumimoji="0" sz="10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51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Historical Perspective</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3336732553"/>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275"/>
        <p:cNvGrpSpPr/>
        <p:nvPr/>
      </p:nvGrpSpPr>
      <p:grpSpPr>
        <a:xfrm>
          <a:off x="0" y="0"/>
          <a:ext cx="0" cy="0"/>
          <a:chOff x="0" y="0"/>
          <a:chExt cx="0" cy="0"/>
        </a:xfrm>
      </p:grpSpPr>
      <p:pic>
        <p:nvPicPr>
          <p:cNvPr id="276" name="Google Shape;276;p51"/>
          <p:cNvPicPr preferRelativeResize="0"/>
          <p:nvPr/>
        </p:nvPicPr>
        <p:blipFill>
          <a:blip r:embed="rId3">
            <a:alphaModFix/>
          </a:blip>
          <a:stretch>
            <a:fillRect/>
          </a:stretch>
        </p:blipFill>
        <p:spPr>
          <a:xfrm>
            <a:off x="152400" y="2059500"/>
            <a:ext cx="8839199" cy="3802911"/>
          </a:xfrm>
          <a:prstGeom prst="rect">
            <a:avLst/>
          </a:prstGeom>
          <a:noFill/>
          <a:ln>
            <a:noFill/>
          </a:ln>
        </p:spPr>
      </p:pic>
      <p:sp>
        <p:nvSpPr>
          <p:cNvPr id="277" name="Google Shape;277;p51">
            <a:hlinkClick r:id="rId4"/>
          </p:cNvPr>
          <p:cNvSpPr txBox="1"/>
          <p:nvPr/>
        </p:nvSpPr>
        <p:spPr>
          <a:xfrm>
            <a:off x="34350" y="6446000"/>
            <a:ext cx="3000000" cy="411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a:ln>
                  <a:noFill/>
                </a:ln>
                <a:solidFill>
                  <a:srgbClr val="000000"/>
                </a:solidFill>
                <a:effectLst/>
                <a:uLnTx/>
                <a:uFillTx/>
                <a:latin typeface="Arial"/>
                <a:cs typeface="Arial"/>
                <a:sym typeface="Arial"/>
              </a:rPr>
              <a:t>https://3.basecamp.com/3539101/buckets/4686581/documents/1505182739</a:t>
            </a:r>
            <a:endParaRPr kumimoji="0" sz="6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1"/>
          <p:cNvSpPr txBox="1"/>
          <p:nvPr/>
        </p:nvSpPr>
        <p:spPr>
          <a:xfrm>
            <a:off x="274375" y="101600"/>
            <a:ext cx="8595300" cy="17304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sng" strike="noStrike" kern="0" cap="none" spc="0" normalizeH="0" baseline="0" noProof="0">
                <a:ln>
                  <a:noFill/>
                </a:ln>
                <a:solidFill>
                  <a:srgbClr val="283C46"/>
                </a:solidFill>
                <a:effectLst/>
                <a:uLnTx/>
                <a:uFillTx/>
                <a:latin typeface="Arial"/>
                <a:cs typeface="Arial"/>
                <a:sym typeface="Arial"/>
              </a:rPr>
              <a:t>Per Pupil Cost</a:t>
            </a:r>
            <a:endParaRPr kumimoji="0" sz="2400" b="1" i="0" u="sng" strike="noStrike" kern="0" cap="none" spc="0" normalizeH="0" baseline="0" noProof="0">
              <a:ln>
                <a:noFill/>
              </a:ln>
              <a:solidFill>
                <a:srgbClr val="283C46"/>
              </a:solidFill>
              <a:effectLst/>
              <a:uLnTx/>
              <a:uFillTx/>
              <a:latin typeface="Arial"/>
              <a:cs typeface="Arial"/>
              <a:sym typeface="Arial"/>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283C46"/>
                </a:solidFill>
                <a:effectLst/>
                <a:uLnTx/>
                <a:uFillTx/>
                <a:latin typeface="Arial"/>
                <a:cs typeface="Arial"/>
                <a:sym typeface="Arial"/>
              </a:rPr>
              <a:t>Plainville cost per student of $15,624 ranks #129 in cost (highest to lowest) out of 166, within the bottom quadrant of all districts.</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1"/>
          <p:cNvSpPr txBox="1"/>
          <p:nvPr/>
        </p:nvSpPr>
        <p:spPr>
          <a:xfrm>
            <a:off x="274375" y="5601700"/>
            <a:ext cx="5619000" cy="655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Note:  Includes all 166 districts.  Every fifth name is displayed</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170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283"/>
        <p:cNvGrpSpPr/>
        <p:nvPr/>
      </p:nvGrpSpPr>
      <p:grpSpPr>
        <a:xfrm>
          <a:off x="0" y="0"/>
          <a:ext cx="0" cy="0"/>
          <a:chOff x="0" y="0"/>
          <a:chExt cx="0" cy="0"/>
        </a:xfrm>
      </p:grpSpPr>
      <p:sp>
        <p:nvSpPr>
          <p:cNvPr id="284" name="Google Shape;284;p52">
            <a:hlinkClick r:id="rId3"/>
          </p:cNvPr>
          <p:cNvSpPr txBox="1"/>
          <p:nvPr/>
        </p:nvSpPr>
        <p:spPr>
          <a:xfrm>
            <a:off x="99125" y="6336375"/>
            <a:ext cx="5672400" cy="411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a:ln>
                  <a:noFill/>
                </a:ln>
                <a:solidFill>
                  <a:srgbClr val="000000"/>
                </a:solidFill>
                <a:effectLst/>
                <a:uLnTx/>
                <a:uFillTx/>
                <a:latin typeface="Arial"/>
                <a:cs typeface="Arial"/>
                <a:sym typeface="Arial"/>
              </a:rPr>
              <a:t>https://3.basecamp.com/3539101/buckets/9134296/documents/1506854521</a:t>
            </a:r>
            <a:endParaRPr kumimoji="0" sz="6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52"/>
          <p:cNvSpPr txBox="1"/>
          <p:nvPr/>
        </p:nvSpPr>
        <p:spPr>
          <a:xfrm>
            <a:off x="274375" y="101600"/>
            <a:ext cx="8595300" cy="17304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sng" strike="noStrike" kern="0" cap="none" spc="0" normalizeH="0" baseline="0" noProof="0">
                <a:ln>
                  <a:noFill/>
                </a:ln>
                <a:solidFill>
                  <a:srgbClr val="283C46"/>
                </a:solidFill>
                <a:effectLst/>
                <a:uLnTx/>
                <a:uFillTx/>
                <a:latin typeface="Arial"/>
                <a:cs typeface="Arial"/>
                <a:sym typeface="Arial"/>
              </a:rPr>
              <a:t>Top Employer</a:t>
            </a:r>
            <a:endParaRPr kumimoji="0" sz="2400" b="1" i="0" u="sng" strike="noStrike" kern="0" cap="none" spc="0" normalizeH="0" baseline="0" noProof="0">
              <a:ln>
                <a:noFill/>
              </a:ln>
              <a:solidFill>
                <a:srgbClr val="283C46"/>
              </a:solidFill>
              <a:effectLst/>
              <a:uLnTx/>
              <a:uFillTx/>
              <a:latin typeface="Arial"/>
              <a:cs typeface="Arial"/>
              <a:sym typeface="Arial"/>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283C46"/>
                </a:solidFill>
                <a:effectLst/>
                <a:uLnTx/>
                <a:uFillTx/>
                <a:latin typeface="Arial"/>
                <a:cs typeface="Arial"/>
                <a:sym typeface="Arial"/>
              </a:rPr>
              <a:t>Along with Manafort Brothers, Wheeler Clinic and</a:t>
            </a:r>
            <a:br>
              <a:rPr kumimoji="0" lang="en" sz="2000" b="0" i="0" u="none" strike="noStrike" kern="0" cap="none" spc="0" normalizeH="0" baseline="0" noProof="0">
                <a:ln>
                  <a:noFill/>
                </a:ln>
                <a:solidFill>
                  <a:srgbClr val="283C46"/>
                </a:solidFill>
                <a:effectLst/>
                <a:uLnTx/>
                <a:uFillTx/>
                <a:latin typeface="Arial"/>
                <a:cs typeface="Arial"/>
                <a:sym typeface="Arial"/>
              </a:rPr>
            </a:br>
            <a:r>
              <a:rPr kumimoji="0" lang="en" sz="2000" b="0" i="0" u="none" strike="noStrike" kern="0" cap="none" spc="0" normalizeH="0" baseline="0" noProof="0">
                <a:ln>
                  <a:noFill/>
                </a:ln>
                <a:solidFill>
                  <a:srgbClr val="283C46"/>
                </a:solidFill>
                <a:effectLst/>
                <a:uLnTx/>
                <a:uFillTx/>
                <a:latin typeface="Arial"/>
                <a:cs typeface="Arial"/>
                <a:sym typeface="Arial"/>
              </a:rPr>
              <a:t>Carling Technologies, PCS is one of the top four employers in Plainville.</a:t>
            </a:r>
            <a:br>
              <a:rPr kumimoji="0" lang="en" sz="2000" b="0" i="0" u="none" strike="noStrike" kern="0" cap="none" spc="0" normalizeH="0" baseline="0" noProof="0">
                <a:ln>
                  <a:noFill/>
                </a:ln>
                <a:solidFill>
                  <a:srgbClr val="283C46"/>
                </a:solidFill>
                <a:effectLst/>
                <a:uLnTx/>
                <a:uFillTx/>
                <a:latin typeface="Arial"/>
                <a:cs typeface="Arial"/>
                <a:sym typeface="Arial"/>
              </a:rPr>
            </a:br>
            <a:endParaRPr kumimoji="0" sz="2000" b="0" i="0" u="none" strike="noStrike" kern="0" cap="none" spc="0" normalizeH="0" baseline="0" noProof="0">
              <a:ln>
                <a:noFill/>
              </a:ln>
              <a:solidFill>
                <a:srgbClr val="000000"/>
              </a:solidFill>
              <a:effectLst/>
              <a:uLnTx/>
              <a:uFillTx/>
              <a:latin typeface="Arial"/>
              <a:cs typeface="Arial"/>
              <a:sym typeface="Arial"/>
            </a:endParaRPr>
          </a:p>
        </p:txBody>
      </p:sp>
      <p:pic>
        <p:nvPicPr>
          <p:cNvPr id="286" name="Google Shape;286;p52"/>
          <p:cNvPicPr preferRelativeResize="0"/>
          <p:nvPr/>
        </p:nvPicPr>
        <p:blipFill>
          <a:blip r:embed="rId4">
            <a:alphaModFix/>
          </a:blip>
          <a:stretch>
            <a:fillRect/>
          </a:stretch>
        </p:blipFill>
        <p:spPr>
          <a:xfrm>
            <a:off x="274371" y="1956000"/>
            <a:ext cx="6212979" cy="3417962"/>
          </a:xfrm>
          <a:prstGeom prst="rect">
            <a:avLst/>
          </a:prstGeom>
          <a:noFill/>
          <a:ln>
            <a:noFill/>
          </a:ln>
        </p:spPr>
      </p:pic>
      <p:sp>
        <p:nvSpPr>
          <p:cNvPr id="287" name="Google Shape;287;p52"/>
          <p:cNvSpPr/>
          <p:nvPr/>
        </p:nvSpPr>
        <p:spPr>
          <a:xfrm>
            <a:off x="533675" y="4511650"/>
            <a:ext cx="2488800" cy="1014600"/>
          </a:xfrm>
          <a:prstGeom prst="ellipse">
            <a:avLst/>
          </a:prstGeom>
          <a:noFill/>
          <a:ln w="2857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8" name="Google Shape;288;p52"/>
          <p:cNvPicPr preferRelativeResize="0"/>
          <p:nvPr/>
        </p:nvPicPr>
        <p:blipFill>
          <a:blip r:embed="rId5">
            <a:alphaModFix/>
          </a:blip>
          <a:stretch>
            <a:fillRect/>
          </a:stretch>
        </p:blipFill>
        <p:spPr>
          <a:xfrm>
            <a:off x="6653490" y="2606850"/>
            <a:ext cx="2285375" cy="1606150"/>
          </a:xfrm>
          <a:prstGeom prst="rect">
            <a:avLst/>
          </a:prstGeom>
          <a:noFill/>
          <a:ln>
            <a:noFill/>
          </a:ln>
        </p:spPr>
      </p:pic>
      <p:sp>
        <p:nvSpPr>
          <p:cNvPr id="289" name="Google Shape;289;p52">
            <a:hlinkClick r:id="rId3"/>
          </p:cNvPr>
          <p:cNvSpPr txBox="1"/>
          <p:nvPr/>
        </p:nvSpPr>
        <p:spPr>
          <a:xfrm>
            <a:off x="6653375" y="4612475"/>
            <a:ext cx="2285400" cy="7191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Position count, payroll of 1/2/19.  Includes all employees subs, coaches and the like.</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9453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98"/>
        <p:cNvGrpSpPr/>
        <p:nvPr/>
      </p:nvGrpSpPr>
      <p:grpSpPr>
        <a:xfrm>
          <a:off x="0" y="0"/>
          <a:ext cx="0" cy="0"/>
          <a:chOff x="0" y="0"/>
          <a:chExt cx="0" cy="0"/>
        </a:xfrm>
      </p:grpSpPr>
      <p:pic>
        <p:nvPicPr>
          <p:cNvPr id="299" name="Google Shape;299;p54"/>
          <p:cNvPicPr preferRelativeResize="0"/>
          <p:nvPr/>
        </p:nvPicPr>
        <p:blipFill>
          <a:blip r:embed="rId3">
            <a:alphaModFix/>
          </a:blip>
          <a:stretch>
            <a:fillRect/>
          </a:stretch>
        </p:blipFill>
        <p:spPr>
          <a:xfrm>
            <a:off x="152704" y="313625"/>
            <a:ext cx="8745601" cy="4348299"/>
          </a:xfrm>
          <a:prstGeom prst="rect">
            <a:avLst/>
          </a:prstGeom>
          <a:noFill/>
          <a:ln>
            <a:noFill/>
          </a:ln>
        </p:spPr>
      </p:pic>
      <p:sp>
        <p:nvSpPr>
          <p:cNvPr id="300" name="Google Shape;300;p54"/>
          <p:cNvSpPr/>
          <p:nvPr/>
        </p:nvSpPr>
        <p:spPr>
          <a:xfrm>
            <a:off x="80925" y="4995675"/>
            <a:ext cx="8910600" cy="1659300"/>
          </a:xfrm>
          <a:prstGeom prst="wedgeRectCallout">
            <a:avLst>
              <a:gd name="adj1" fmla="val 21020"/>
              <a:gd name="adj2" fmla="val -58622"/>
            </a:avLst>
          </a:pr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Arial"/>
                <a:cs typeface="Arial"/>
                <a:sym typeface="Arial"/>
              </a:rPr>
              <a:t>30% (127 of 429) employees in the 17-18 proposed budget live in Plainville.</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Arial"/>
                <a:cs typeface="Arial"/>
                <a:sym typeface="Arial"/>
              </a:rPr>
              <a:t>An additional 32% (89 of 429) live in either Bristol or Southington.</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Arial"/>
                <a:cs typeface="Arial"/>
                <a:sym typeface="Arial"/>
              </a:rPr>
              <a:t>These employees pay taxes, shop and otherwise contribute to the local economy.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822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04"/>
        <p:cNvGrpSpPr/>
        <p:nvPr/>
      </p:nvGrpSpPr>
      <p:grpSpPr>
        <a:xfrm>
          <a:off x="0" y="0"/>
          <a:ext cx="0" cy="0"/>
          <a:chOff x="0" y="0"/>
          <a:chExt cx="0" cy="0"/>
        </a:xfrm>
      </p:grpSpPr>
      <p:sp>
        <p:nvSpPr>
          <p:cNvPr id="305" name="Google Shape;305;p55"/>
          <p:cNvSpPr txBox="1"/>
          <p:nvPr/>
        </p:nvSpPr>
        <p:spPr>
          <a:xfrm>
            <a:off x="237000" y="4404825"/>
            <a:ext cx="8670000" cy="1789200"/>
          </a:xfrm>
          <a:prstGeom prst="rect">
            <a:avLst/>
          </a:prstGeom>
          <a:solidFill>
            <a:srgbClr val="A4C2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The most recent trend is a decrease in the number of students choosing magnet schools and a stable population of choice students.</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Magnet School tuition currently costs the District $176,000, &gt;$5,000 average per student.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The Choice program brings more than $1,000,000 into the District.</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kumimoji="0" lang="en" sz="1800" b="0" i="0" u="sng" strike="noStrike" kern="0" cap="none" spc="0" normalizeH="0" baseline="0" noProof="0">
                <a:ln>
                  <a:noFill/>
                </a:ln>
                <a:solidFill>
                  <a:srgbClr val="0097A7"/>
                </a:solidFill>
                <a:effectLst/>
                <a:uLnTx/>
                <a:uFillTx/>
                <a:latin typeface="Times New Roman"/>
                <a:ea typeface="Times New Roman"/>
                <a:cs typeface="Times New Roman"/>
                <a:sym typeface="Times New Roman"/>
                <a:hlinkClick r:id="rId3"/>
              </a:rPr>
              <a:t>Presentation</a:t>
            </a: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06" name="Google Shape;306;p55"/>
          <p:cNvSpPr txBox="1"/>
          <p:nvPr/>
        </p:nvSpPr>
        <p:spPr>
          <a:xfrm>
            <a:off x="175200" y="6566000"/>
            <a:ext cx="5631600" cy="21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a:ln>
                  <a:noFill/>
                </a:ln>
                <a:solidFill>
                  <a:srgbClr val="000000"/>
                </a:solidFill>
                <a:effectLst/>
                <a:uLnTx/>
                <a:uFillTx/>
                <a:latin typeface="Arial"/>
                <a:cs typeface="Arial"/>
                <a:sym typeface="Arial"/>
              </a:rPr>
              <a:t>https://3.basecamp.com/3539101/buckets/4339713/documents/1505522625</a:t>
            </a:r>
            <a:endParaRPr kumimoji="0" sz="600" b="0" i="0" u="none" strike="noStrike" kern="0" cap="none" spc="0" normalizeH="0" baseline="0" noProof="0">
              <a:ln>
                <a:noFill/>
              </a:ln>
              <a:solidFill>
                <a:srgbClr val="000000"/>
              </a:solidFill>
              <a:effectLst/>
              <a:uLnTx/>
              <a:uFillTx/>
              <a:latin typeface="Arial"/>
              <a:cs typeface="Arial"/>
              <a:sym typeface="Arial"/>
            </a:endParaRPr>
          </a:p>
        </p:txBody>
      </p:sp>
      <p:pic>
        <p:nvPicPr>
          <p:cNvPr id="307" name="Google Shape;307;p55"/>
          <p:cNvPicPr preferRelativeResize="0"/>
          <p:nvPr/>
        </p:nvPicPr>
        <p:blipFill>
          <a:blip r:embed="rId4">
            <a:alphaModFix/>
          </a:blip>
          <a:stretch>
            <a:fillRect/>
          </a:stretch>
        </p:blipFill>
        <p:spPr>
          <a:xfrm>
            <a:off x="152400" y="152400"/>
            <a:ext cx="8839202" cy="4096778"/>
          </a:xfrm>
          <a:prstGeom prst="rect">
            <a:avLst/>
          </a:prstGeom>
          <a:noFill/>
          <a:ln>
            <a:noFill/>
          </a:ln>
        </p:spPr>
      </p:pic>
    </p:spTree>
    <p:extLst>
      <p:ext uri="{BB962C8B-B14F-4D97-AF65-F5344CB8AC3E}">
        <p14:creationId xmlns:p14="http://schemas.microsoft.com/office/powerpoint/2010/main" val="664051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6"/>
          <p:cNvSpPr txBox="1">
            <a:spLocks noGrp="1"/>
          </p:cNvSpPr>
          <p:nvPr>
            <p:ph type="title"/>
          </p:nvPr>
        </p:nvSpPr>
        <p:spPr>
          <a:xfrm>
            <a:off x="98250" y="21800"/>
            <a:ext cx="8826600" cy="80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u="sng"/>
              <a:t>Eight Year Budget History</a:t>
            </a:r>
            <a:endParaRPr sz="4000" u="sng"/>
          </a:p>
        </p:txBody>
      </p:sp>
      <p:sp>
        <p:nvSpPr>
          <p:cNvPr id="313" name="Google Shape;313;p56"/>
          <p:cNvSpPr/>
          <p:nvPr/>
        </p:nvSpPr>
        <p:spPr>
          <a:xfrm>
            <a:off x="207150" y="3373875"/>
            <a:ext cx="8729700" cy="3429000"/>
          </a:xfrm>
          <a:prstGeom prst="wedgeRectCallout">
            <a:avLst>
              <a:gd name="adj1" fmla="val 22194"/>
              <a:gd name="adj2" fmla="val -58073"/>
            </a:avLst>
          </a:prstGeom>
          <a:solidFill>
            <a:srgbClr val="C9D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800" b="0" i="0" u="none" strike="noStrike" kern="0" cap="none" spc="0" normalizeH="0" baseline="0" noProof="0">
                <a:ln>
                  <a:noFill/>
                </a:ln>
                <a:solidFill>
                  <a:srgbClr val="073763"/>
                </a:solidFill>
                <a:effectLst/>
                <a:uLnTx/>
                <a:uFillTx/>
                <a:latin typeface="Arial"/>
                <a:cs typeface="Arial"/>
                <a:sym typeface="Arial"/>
              </a:rPr>
              <a:t>☛ FY 2016-2017 and FY 2017-2018 budgets were reduced $100,000 and $300,000, respectively, in reaction to State School Grant reduction (the ECS Grant)</a:t>
            </a:r>
            <a:endParaRPr kumimoji="0" sz="18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kumimoji="0" lang="en" sz="1800" b="0" i="0" u="none" strike="noStrike" kern="0" cap="none" spc="0" normalizeH="0" baseline="0" noProof="0">
                <a:ln>
                  <a:noFill/>
                </a:ln>
                <a:solidFill>
                  <a:srgbClr val="073763"/>
                </a:solidFill>
                <a:effectLst/>
                <a:uLnTx/>
                <a:uFillTx/>
                <a:latin typeface="Arial"/>
                <a:cs typeface="Arial"/>
                <a:sym typeface="Arial"/>
              </a:rPr>
              <a:t>☛ A third of the 2017-2018 budget increase was due to a 6% increase in health insurance.</a:t>
            </a:r>
            <a:endParaRPr kumimoji="0" sz="18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73763"/>
                </a:solidFill>
                <a:effectLst/>
                <a:uLnTx/>
                <a:uFillTx/>
                <a:latin typeface="Arial"/>
                <a:cs typeface="Arial"/>
                <a:sym typeface="Arial"/>
              </a:rPr>
              <a:t>☛  The 2018-19 adjustment is for health insurance, requiring a change in health insurance providers, to the Oxford State Plan from the Anthem self insurance plan</a:t>
            </a:r>
            <a:endParaRPr kumimoji="0" sz="18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1000"/>
              </a:spcBef>
              <a:spcAft>
                <a:spcPts val="600"/>
              </a:spcAft>
              <a:buClr>
                <a:srgbClr val="000000"/>
              </a:buClr>
              <a:buSzTx/>
              <a:buFont typeface="Arial"/>
              <a:buNone/>
              <a:tabLst/>
              <a:defRPr/>
            </a:pPr>
            <a:r>
              <a:rPr kumimoji="0" lang="en" sz="1800" b="1" i="0" u="none" strike="noStrike" kern="0" cap="none" spc="0" normalizeH="0" baseline="0" noProof="0">
                <a:ln>
                  <a:noFill/>
                </a:ln>
                <a:solidFill>
                  <a:srgbClr val="073763"/>
                </a:solidFill>
                <a:effectLst/>
                <a:uLnTx/>
                <a:uFillTx/>
                <a:latin typeface="Arial"/>
                <a:cs typeface="Arial"/>
                <a:sym typeface="Arial"/>
              </a:rPr>
              <a:t>2018-19 Insurance aside &amp; adjusting for ECS reduction, the average increase has been 1.07%, compared to an annual contractual increase of ~3.0%.  </a:t>
            </a:r>
            <a:endParaRPr kumimoji="0" sz="1800" b="0" i="0" u="none" strike="noStrike" kern="0" cap="none" spc="0" normalizeH="0" baseline="0" noProof="0">
              <a:ln>
                <a:noFill/>
              </a:ln>
              <a:solidFill>
                <a:srgbClr val="073763"/>
              </a:solidFill>
              <a:effectLst/>
              <a:uLnTx/>
              <a:uFillTx/>
              <a:latin typeface="Arial"/>
              <a:cs typeface="Arial"/>
              <a:sym typeface="Arial"/>
            </a:endParaRPr>
          </a:p>
        </p:txBody>
      </p:sp>
      <p:pic>
        <p:nvPicPr>
          <p:cNvPr id="314" name="Google Shape;314;p56"/>
          <p:cNvPicPr preferRelativeResize="0"/>
          <p:nvPr/>
        </p:nvPicPr>
        <p:blipFill>
          <a:blip r:embed="rId3">
            <a:alphaModFix/>
          </a:blip>
          <a:stretch>
            <a:fillRect/>
          </a:stretch>
        </p:blipFill>
        <p:spPr>
          <a:xfrm>
            <a:off x="152400" y="977900"/>
            <a:ext cx="8839200" cy="2089686"/>
          </a:xfrm>
          <a:prstGeom prst="rect">
            <a:avLst/>
          </a:prstGeom>
          <a:noFill/>
          <a:ln>
            <a:noFill/>
          </a:ln>
        </p:spPr>
      </p:pic>
    </p:spTree>
    <p:extLst>
      <p:ext uri="{BB962C8B-B14F-4D97-AF65-F5344CB8AC3E}">
        <p14:creationId xmlns:p14="http://schemas.microsoft.com/office/powerpoint/2010/main" val="2125486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BOE Current Budget Status</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205727702"/>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18"/>
        <p:cNvGrpSpPr/>
        <p:nvPr/>
      </p:nvGrpSpPr>
      <p:grpSpPr>
        <a:xfrm>
          <a:off x="0" y="0"/>
          <a:ext cx="0" cy="0"/>
          <a:chOff x="0" y="0"/>
          <a:chExt cx="0" cy="0"/>
        </a:xfrm>
      </p:grpSpPr>
      <p:sp>
        <p:nvSpPr>
          <p:cNvPr id="319" name="Google Shape;319;p57"/>
          <p:cNvSpPr txBox="1">
            <a:spLocks noGrp="1"/>
          </p:cNvSpPr>
          <p:nvPr>
            <p:ph type="title"/>
          </p:nvPr>
        </p:nvSpPr>
        <p:spPr>
          <a:xfrm>
            <a:off x="311700" y="336800"/>
            <a:ext cx="8520600" cy="763500"/>
          </a:xfrm>
          <a:prstGeom prst="rect">
            <a:avLst/>
          </a:prstGeom>
          <a:solidFill>
            <a:srgbClr val="A4C2F4"/>
          </a:solidFill>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400">
                <a:solidFill>
                  <a:srgbClr val="000000"/>
                </a:solidFill>
              </a:rPr>
              <a:t>Budget Soft Freeze in 2018-19</a:t>
            </a:r>
            <a:endParaRPr sz="2400">
              <a:solidFill>
                <a:srgbClr val="000000"/>
              </a:solidFill>
            </a:endParaRPr>
          </a:p>
        </p:txBody>
      </p:sp>
      <p:sp>
        <p:nvSpPr>
          <p:cNvPr id="320" name="Google Shape;320;p57"/>
          <p:cNvSpPr txBox="1">
            <a:spLocks noGrp="1"/>
          </p:cNvSpPr>
          <p:nvPr>
            <p:ph type="body" idx="1"/>
          </p:nvPr>
        </p:nvSpPr>
        <p:spPr>
          <a:xfrm>
            <a:off x="311700" y="1477433"/>
            <a:ext cx="8520600" cy="4555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Special Education students kept in district</a:t>
            </a:r>
            <a:endParaRPr sz="2000"/>
          </a:p>
          <a:p>
            <a:pPr marL="914400" lvl="1" indent="-317500" algn="l" rtl="0">
              <a:spcBef>
                <a:spcPts val="0"/>
              </a:spcBef>
              <a:spcAft>
                <a:spcPts val="0"/>
              </a:spcAft>
              <a:buSzPts val="1400"/>
              <a:buChar char="○"/>
            </a:pPr>
            <a:r>
              <a:rPr lang="en"/>
              <a:t>Higher Paraprofessional costs</a:t>
            </a:r>
            <a:endParaRPr/>
          </a:p>
          <a:p>
            <a:pPr marL="457200" lvl="0" indent="-355600" algn="l" rtl="0">
              <a:spcBef>
                <a:spcPts val="0"/>
              </a:spcBef>
              <a:spcAft>
                <a:spcPts val="0"/>
              </a:spcAft>
              <a:buSzPts val="2000"/>
              <a:buChar char="●"/>
            </a:pPr>
            <a:r>
              <a:rPr lang="en" sz="2000"/>
              <a:t>Substitute teacher cost</a:t>
            </a:r>
            <a:endParaRPr sz="2000"/>
          </a:p>
          <a:p>
            <a:pPr marL="457200" lvl="0" indent="-355600" algn="l" rtl="0">
              <a:spcBef>
                <a:spcPts val="0"/>
              </a:spcBef>
              <a:spcAft>
                <a:spcPts val="0"/>
              </a:spcAft>
              <a:buSzPts val="2000"/>
              <a:buChar char="●"/>
            </a:pPr>
            <a:r>
              <a:rPr lang="en" sz="2000"/>
              <a:t>Impact of facilities / maintenance freeze in 2017-18</a:t>
            </a:r>
            <a:endParaRPr sz="2000"/>
          </a:p>
          <a:p>
            <a:pPr marL="457200" lvl="0" indent="-355600" algn="l" rtl="0">
              <a:spcBef>
                <a:spcPts val="0"/>
              </a:spcBef>
              <a:spcAft>
                <a:spcPts val="0"/>
              </a:spcAft>
              <a:buSzPts val="2000"/>
              <a:buChar char="●"/>
            </a:pPr>
            <a:r>
              <a:rPr lang="en" sz="2000"/>
              <a:t>$400,000 reduced from budget freezes over the last two fiscal years, combined </a:t>
            </a:r>
            <a:endParaRPr sz="2000"/>
          </a:p>
          <a:p>
            <a:pPr marL="0" lvl="0" indent="0" algn="l" rtl="0">
              <a:lnSpc>
                <a:spcPct val="100000"/>
              </a:lnSpc>
              <a:spcBef>
                <a:spcPts val="1600"/>
              </a:spcBef>
              <a:spcAft>
                <a:spcPts val="0"/>
              </a:spcAft>
              <a:buNone/>
            </a:pPr>
            <a:r>
              <a:rPr lang="en"/>
              <a:t>A “Soft Freeze” means:</a:t>
            </a:r>
            <a:endParaRPr/>
          </a:p>
          <a:p>
            <a:pPr marL="457200" lvl="0" indent="-342900" algn="l" rtl="0">
              <a:lnSpc>
                <a:spcPct val="100000"/>
              </a:lnSpc>
              <a:spcBef>
                <a:spcPts val="600"/>
              </a:spcBef>
              <a:spcAft>
                <a:spcPts val="0"/>
              </a:spcAft>
              <a:buSzPts val="1800"/>
              <a:buChar char="●"/>
            </a:pPr>
            <a:r>
              <a:rPr lang="en"/>
              <a:t>Open Purchase Orders to be additionally reviewed.  </a:t>
            </a:r>
            <a:endParaRPr/>
          </a:p>
          <a:p>
            <a:pPr marL="457200" lvl="0" indent="-342900" algn="l" rtl="0">
              <a:spcBef>
                <a:spcPts val="600"/>
              </a:spcBef>
              <a:spcAft>
                <a:spcPts val="0"/>
              </a:spcAft>
              <a:buSzPts val="1800"/>
              <a:buChar char="●"/>
            </a:pPr>
            <a:r>
              <a:rPr lang="en"/>
              <a:t>Additional approval process for any new spending.</a:t>
            </a:r>
            <a:endParaRPr/>
          </a:p>
        </p:txBody>
      </p:sp>
      <p:sp>
        <p:nvSpPr>
          <p:cNvPr id="321" name="Google Shape;321;p57"/>
          <p:cNvSpPr/>
          <p:nvPr/>
        </p:nvSpPr>
        <p:spPr>
          <a:xfrm>
            <a:off x="3322250" y="5192175"/>
            <a:ext cx="2819700" cy="1598400"/>
          </a:xfrm>
          <a:prstGeom prst="wedgeRectCallout">
            <a:avLst>
              <a:gd name="adj1" fmla="val 56485"/>
              <a:gd name="adj2" fmla="val -48326"/>
            </a:avLst>
          </a:prstGeom>
          <a:solidFill>
            <a:srgbClr val="A4C2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Arial"/>
                <a:cs typeface="Arial"/>
                <a:sym typeface="Arial"/>
              </a:rPr>
              <a:t>Teacher substitute cost, three year history →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pic>
        <p:nvPicPr>
          <p:cNvPr id="322" name="Google Shape;322;p57"/>
          <p:cNvPicPr preferRelativeResize="0"/>
          <p:nvPr/>
        </p:nvPicPr>
        <p:blipFill>
          <a:blip r:embed="rId3">
            <a:alphaModFix/>
          </a:blip>
          <a:stretch>
            <a:fillRect/>
          </a:stretch>
        </p:blipFill>
        <p:spPr>
          <a:xfrm>
            <a:off x="6344525" y="5192178"/>
            <a:ext cx="2614397" cy="1598399"/>
          </a:xfrm>
          <a:prstGeom prst="rect">
            <a:avLst/>
          </a:prstGeom>
          <a:noFill/>
          <a:ln>
            <a:noFill/>
          </a:ln>
        </p:spPr>
      </p:pic>
    </p:spTree>
    <p:extLst>
      <p:ext uri="{BB962C8B-B14F-4D97-AF65-F5344CB8AC3E}">
        <p14:creationId xmlns:p14="http://schemas.microsoft.com/office/powerpoint/2010/main" val="164326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26"/>
        <p:cNvGrpSpPr/>
        <p:nvPr/>
      </p:nvGrpSpPr>
      <p:grpSpPr>
        <a:xfrm>
          <a:off x="0" y="0"/>
          <a:ext cx="0" cy="0"/>
          <a:chOff x="0" y="0"/>
          <a:chExt cx="0" cy="0"/>
        </a:xfrm>
      </p:grpSpPr>
      <p:sp>
        <p:nvSpPr>
          <p:cNvPr id="327" name="Google Shape;327;p58"/>
          <p:cNvSpPr txBox="1"/>
          <p:nvPr/>
        </p:nvSpPr>
        <p:spPr>
          <a:xfrm>
            <a:off x="317675" y="73767"/>
            <a:ext cx="8166900" cy="639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sng" strike="noStrike" kern="0" cap="none" spc="0" normalizeH="0" baseline="0" noProof="0">
                <a:ln>
                  <a:noFill/>
                </a:ln>
                <a:solidFill>
                  <a:srgbClr val="FFFFFF"/>
                </a:solidFill>
                <a:effectLst/>
                <a:uLnTx/>
                <a:uFillTx/>
                <a:latin typeface="Arial"/>
                <a:cs typeface="Arial"/>
                <a:sym typeface="Arial"/>
              </a:rPr>
              <a:t>BOE Budget as of December 31, 2018</a:t>
            </a:r>
            <a:endParaRPr kumimoji="0" sz="3600" b="0" i="0" u="sng" strike="noStrike" kern="0" cap="none" spc="0" normalizeH="0" baseline="0" noProof="0">
              <a:ln>
                <a:noFill/>
              </a:ln>
              <a:solidFill>
                <a:srgbClr val="FFFFFF"/>
              </a:solidFill>
              <a:effectLst/>
              <a:uLnTx/>
              <a:uFillTx/>
              <a:latin typeface="Arial"/>
              <a:cs typeface="Arial"/>
              <a:sym typeface="Arial"/>
            </a:endParaRPr>
          </a:p>
        </p:txBody>
      </p:sp>
      <p:pic>
        <p:nvPicPr>
          <p:cNvPr id="328" name="Google Shape;328;p58"/>
          <p:cNvPicPr preferRelativeResize="0"/>
          <p:nvPr/>
        </p:nvPicPr>
        <p:blipFill>
          <a:blip r:embed="rId3">
            <a:alphaModFix/>
          </a:blip>
          <a:stretch>
            <a:fillRect/>
          </a:stretch>
        </p:blipFill>
        <p:spPr>
          <a:xfrm>
            <a:off x="902700" y="865467"/>
            <a:ext cx="7338611" cy="2684858"/>
          </a:xfrm>
          <a:prstGeom prst="rect">
            <a:avLst/>
          </a:prstGeom>
          <a:noFill/>
          <a:ln>
            <a:noFill/>
          </a:ln>
        </p:spPr>
      </p:pic>
      <p:sp>
        <p:nvSpPr>
          <p:cNvPr id="329" name="Google Shape;329;p58"/>
          <p:cNvSpPr/>
          <p:nvPr/>
        </p:nvSpPr>
        <p:spPr>
          <a:xfrm>
            <a:off x="152400" y="3911850"/>
            <a:ext cx="8839200" cy="2821200"/>
          </a:xfrm>
          <a:prstGeom prst="wedgeRectCallout">
            <a:avLst>
              <a:gd name="adj1" fmla="val -15693"/>
              <a:gd name="adj2" fmla="val -57324"/>
            </a:avLst>
          </a:prstGeom>
          <a:solidFill>
            <a:srgbClr val="D9D9D9"/>
          </a:solidFill>
          <a:ln w="1143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500" b="1" i="0" u="sng" strike="noStrike" kern="0" cap="none" spc="0" normalizeH="0" baseline="0" noProof="0">
              <a:ln>
                <a:noFill/>
              </a:ln>
              <a:solidFill>
                <a:srgbClr val="000000"/>
              </a:solidFill>
              <a:effectLst/>
              <a:uLnTx/>
              <a:uFillTx/>
              <a:latin typeface="Arial"/>
              <a:cs typeface="Arial"/>
              <a:sym typeface="Arial"/>
            </a:endParaRPr>
          </a:p>
          <a:p>
            <a:pPr marL="457200" marR="0" lvl="0" indent="-323850" algn="l" defTabSz="914400" rtl="0" eaLnBrk="1" fontAlgn="auto" latinLnBrk="0" hangingPunct="1">
              <a:lnSpc>
                <a:spcPct val="115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rial"/>
                <a:cs typeface="Arial"/>
                <a:sym typeface="Arial"/>
              </a:rPr>
              <a:t>We are currently in a budget freeze in order to remain on budget by the end of the fiscal year</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457200" marR="0" lvl="0" indent="-323850" algn="l" defTabSz="914400" rtl="0" eaLnBrk="1" fontAlgn="auto" latinLnBrk="0" hangingPunct="1">
              <a:lnSpc>
                <a:spcPct val="115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rial"/>
                <a:cs typeface="Arial"/>
                <a:sym typeface="Arial"/>
              </a:rPr>
              <a:t>Line 2 includes the full year of health insurance expenditures</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457200" marR="0" lvl="0" indent="-323850" algn="l" defTabSz="914400" rtl="0" eaLnBrk="1" fontAlgn="auto" latinLnBrk="0" hangingPunct="1">
              <a:lnSpc>
                <a:spcPct val="115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rial"/>
                <a:cs typeface="Arial"/>
                <a:sym typeface="Arial"/>
              </a:rPr>
              <a:t>Fiscal years 2016-17 and 2017-18 also required budget freezes in order to cover $100,000 and $300,000 of the reduction to the State School (ESC) Grant.</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914400" marR="0" lvl="1" indent="-323850" algn="l" defTabSz="914400" rtl="0" eaLnBrk="1" fontAlgn="auto" latinLnBrk="0" hangingPunct="1">
              <a:lnSpc>
                <a:spcPct val="115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rial"/>
                <a:cs typeface="Arial"/>
                <a:sym typeface="Arial"/>
              </a:rPr>
              <a:t>We do not forecast an ECS reduction in 2018-19, however, two years of postponing expenses and underlying activities are taking their toll.</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457200" marR="0" lvl="0" indent="-323850" algn="l" defTabSz="914400" rtl="0" eaLnBrk="1" fontAlgn="auto" latinLnBrk="0" hangingPunct="1">
              <a:lnSpc>
                <a:spcPct val="115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rial"/>
                <a:cs typeface="Arial"/>
                <a:sym typeface="Arial"/>
              </a:rPr>
              <a:t>Line 5 includes Special Education Tuition, to be partly offset by the Excess Cost Grant and other billings later in the year.   This is the most difficult account to forecast, and we may need to reduce in other accounts to cover an end of year unfavorable variance.</a:t>
            </a:r>
            <a:endParaRPr kumimoji="0" sz="15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2595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33"/>
        <p:cNvGrpSpPr/>
        <p:nvPr/>
      </p:nvGrpSpPr>
      <p:grpSpPr>
        <a:xfrm>
          <a:off x="0" y="0"/>
          <a:ext cx="0" cy="0"/>
          <a:chOff x="0" y="0"/>
          <a:chExt cx="0" cy="0"/>
        </a:xfrm>
      </p:grpSpPr>
      <p:pic>
        <p:nvPicPr>
          <p:cNvPr id="334" name="Google Shape;334;p59"/>
          <p:cNvPicPr preferRelativeResize="0"/>
          <p:nvPr/>
        </p:nvPicPr>
        <p:blipFill>
          <a:blip r:embed="rId3">
            <a:alphaModFix/>
          </a:blip>
          <a:stretch>
            <a:fillRect/>
          </a:stretch>
        </p:blipFill>
        <p:spPr>
          <a:xfrm>
            <a:off x="1066225" y="108875"/>
            <a:ext cx="7700393" cy="4951575"/>
          </a:xfrm>
          <a:prstGeom prst="rect">
            <a:avLst/>
          </a:prstGeom>
          <a:noFill/>
          <a:ln>
            <a:noFill/>
          </a:ln>
        </p:spPr>
      </p:pic>
      <p:sp>
        <p:nvSpPr>
          <p:cNvPr id="335" name="Google Shape;335;p59"/>
          <p:cNvSpPr/>
          <p:nvPr/>
        </p:nvSpPr>
        <p:spPr>
          <a:xfrm>
            <a:off x="150225" y="5256375"/>
            <a:ext cx="8900700" cy="1478400"/>
          </a:xfrm>
          <a:prstGeom prst="wedgeRectCallout">
            <a:avLst>
              <a:gd name="adj1" fmla="val -11011"/>
              <a:gd name="adj2" fmla="val -68427"/>
            </a:avLst>
          </a:prstGeom>
          <a:solidFill>
            <a:srgbClr val="A4C2F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Arial"/>
                <a:cs typeface="Arial"/>
                <a:sym typeface="Arial"/>
              </a:rPr>
              <a:t>With the exception of 2018, the local school budget has been </a:t>
            </a:r>
            <a:r>
              <a:rPr kumimoji="0" lang="en" sz="1800" b="0" i="0" u="none" strike="noStrike" kern="0" cap="none" spc="0" normalizeH="0" baseline="0" noProof="0">
                <a:ln>
                  <a:noFill/>
                </a:ln>
                <a:solidFill>
                  <a:srgbClr val="000000"/>
                </a:solidFill>
                <a:effectLst/>
                <a:highlight>
                  <a:srgbClr val="FFE599"/>
                </a:highlight>
                <a:uLnTx/>
                <a:uFillTx/>
                <a:latin typeface="Arial"/>
                <a:cs typeface="Arial"/>
                <a:sym typeface="Arial"/>
              </a:rPr>
              <a:t>~ 30% funded by the State</a:t>
            </a:r>
            <a:r>
              <a:rPr kumimoji="0" lang="en" sz="1800" b="0" i="0" u="none" strike="noStrike" kern="0" cap="none" spc="0" normalizeH="0" baseline="0" noProof="0">
                <a:ln>
                  <a:noFill/>
                </a:ln>
                <a:solidFill>
                  <a:srgbClr val="000000"/>
                </a:solidFill>
                <a:effectLst/>
                <a:uLnTx/>
                <a:uFillTx/>
                <a:latin typeface="Arial"/>
                <a:cs typeface="Arial"/>
                <a:sym typeface="Arial"/>
              </a:rPr>
              <a:t>, through the Education Cost Sharing (ECS) Grant.  The amount of funding is based on level of need.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highlight>
                <a:srgbClr val="FFE599"/>
              </a:highligh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highlight>
                  <a:srgbClr val="FFE599"/>
                </a:highlight>
                <a:uLnTx/>
                <a:uFillTx/>
                <a:latin typeface="Arial"/>
                <a:cs typeface="Arial"/>
                <a:sym typeface="Arial"/>
              </a:rPr>
              <a:t>128 of 169 Districts received a lesser percentage than Plainville.</a:t>
            </a:r>
            <a:endParaRPr kumimoji="0" sz="1800" b="0" i="0" u="none" strike="noStrike" kern="0" cap="none" spc="0" normalizeH="0" baseline="0" noProof="0">
              <a:ln>
                <a:noFill/>
              </a:ln>
              <a:solidFill>
                <a:srgbClr val="000000"/>
              </a:solidFill>
              <a:effectLst/>
              <a:highlight>
                <a:srgbClr val="FFE599"/>
              </a:highlight>
              <a:uLnTx/>
              <a:uFillTx/>
              <a:latin typeface="Arial"/>
              <a:cs typeface="Arial"/>
              <a:sym typeface="Arial"/>
            </a:endParaRPr>
          </a:p>
        </p:txBody>
      </p:sp>
    </p:spTree>
    <p:extLst>
      <p:ext uri="{BB962C8B-B14F-4D97-AF65-F5344CB8AC3E}">
        <p14:creationId xmlns:p14="http://schemas.microsoft.com/office/powerpoint/2010/main" val="1998069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39"/>
        <p:cNvGrpSpPr/>
        <p:nvPr/>
      </p:nvGrpSpPr>
      <p:grpSpPr>
        <a:xfrm>
          <a:off x="0" y="0"/>
          <a:ext cx="0" cy="0"/>
          <a:chOff x="0" y="0"/>
          <a:chExt cx="0" cy="0"/>
        </a:xfrm>
      </p:grpSpPr>
      <p:pic>
        <p:nvPicPr>
          <p:cNvPr id="340" name="Google Shape;340;p60"/>
          <p:cNvPicPr preferRelativeResize="0"/>
          <p:nvPr/>
        </p:nvPicPr>
        <p:blipFill>
          <a:blip r:embed="rId3">
            <a:alphaModFix/>
          </a:blip>
          <a:stretch>
            <a:fillRect/>
          </a:stretch>
        </p:blipFill>
        <p:spPr>
          <a:xfrm>
            <a:off x="265550" y="1495531"/>
            <a:ext cx="8693100" cy="2574794"/>
          </a:xfrm>
          <a:prstGeom prst="rect">
            <a:avLst/>
          </a:prstGeom>
          <a:noFill/>
          <a:ln>
            <a:noFill/>
          </a:ln>
        </p:spPr>
      </p:pic>
      <p:sp>
        <p:nvSpPr>
          <p:cNvPr id="341" name="Google Shape;341;p60"/>
          <p:cNvSpPr/>
          <p:nvPr/>
        </p:nvSpPr>
        <p:spPr>
          <a:xfrm>
            <a:off x="2578375" y="3642417"/>
            <a:ext cx="6320700" cy="217200"/>
          </a:xfrm>
          <a:prstGeom prst="rect">
            <a:avLst/>
          </a:prstGeom>
          <a:solidFill>
            <a:srgbClr val="FFFF00">
              <a:alpha val="25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0"/>
          <p:cNvSpPr/>
          <p:nvPr/>
        </p:nvSpPr>
        <p:spPr>
          <a:xfrm>
            <a:off x="152400" y="4329133"/>
            <a:ext cx="8693100" cy="1886700"/>
          </a:xfrm>
          <a:prstGeom prst="wedgeRectCallout">
            <a:avLst>
              <a:gd name="adj1" fmla="val -11346"/>
              <a:gd name="adj2" fmla="val -62632"/>
            </a:avLst>
          </a:prstGeom>
          <a:solidFill>
            <a:srgbClr val="A4C2F4"/>
          </a:solidFill>
          <a:ln>
            <a:noFill/>
          </a:ln>
        </p:spPr>
        <p:txBody>
          <a:bodyPr spcFirstLastPara="1" wrap="square" lIns="91425" tIns="91425" rIns="91425" bIns="91425" anchor="t" anchorCtr="0">
            <a:noAutofit/>
          </a:bodyPr>
          <a:lstStyle/>
          <a:p>
            <a:pPr marL="457200" marR="0" lvl="0" indent="-317500" algn="l" defTabSz="914400" rtl="0" eaLnBrk="1" fontAlgn="auto" latinLnBrk="0" hangingPunct="1">
              <a:lnSpc>
                <a:spcPct val="115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Based on passed legislation, FY 2018 was impacted one year, off-formula plus rescission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Distribution of funding:  Plainville increases under the new formula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0" marR="0" lvl="1" indent="-317500" algn="l" defTabSz="914400" rtl="0" eaLnBrk="1" fontAlgn="auto" latinLnBrk="0" hangingPunct="1">
              <a:lnSpc>
                <a:spcPct val="115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Fully funding is 12,724,074 based on current assumptions, phased in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highlight>
                  <a:srgbClr val="FFE599"/>
                </a:highlight>
                <a:uLnTx/>
                <a:uFillTx/>
                <a:latin typeface="Arial"/>
                <a:cs typeface="Arial"/>
                <a:sym typeface="Arial"/>
              </a:rPr>
              <a:t>Conclusion:  Plainville benefits to the extent the formula is used</a:t>
            </a:r>
            <a:endParaRPr kumimoji="0" sz="1400" b="0" i="0" u="none" strike="noStrike" kern="0" cap="none" spc="0" normalizeH="0" baseline="0" noProof="0">
              <a:ln>
                <a:noFill/>
              </a:ln>
              <a:solidFill>
                <a:srgbClr val="000000"/>
              </a:solidFill>
              <a:effectLst/>
              <a:highlight>
                <a:srgbClr val="FFE599"/>
              </a:highlight>
              <a:uLnTx/>
              <a:uFillTx/>
              <a:latin typeface="Arial"/>
              <a:cs typeface="Arial"/>
              <a:sym typeface="Arial"/>
            </a:endParaRPr>
          </a:p>
          <a:p>
            <a:pPr marL="914400" marR="0" lvl="1" indent="-317500" algn="l" defTabSz="914400" rtl="0" eaLnBrk="1" fontAlgn="auto" latinLnBrk="0" hangingPunct="1">
              <a:lnSpc>
                <a:spcPct val="115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highlight>
                  <a:srgbClr val="FFE599"/>
                </a:highlight>
                <a:uLnTx/>
                <a:uFillTx/>
                <a:latin typeface="Arial"/>
                <a:cs typeface="Arial"/>
                <a:sym typeface="Arial"/>
              </a:rPr>
              <a:t>The benefit (or impact) does not directly come to the school district</a:t>
            </a:r>
            <a:endParaRPr kumimoji="0" sz="1400" b="0" i="0" u="none" strike="noStrike" kern="0" cap="none" spc="0" normalizeH="0" baseline="0" noProof="0">
              <a:ln>
                <a:noFill/>
              </a:ln>
              <a:solidFill>
                <a:srgbClr val="000000"/>
              </a:solidFill>
              <a:effectLst/>
              <a:highlight>
                <a:srgbClr val="FFE599"/>
              </a:highligh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0"/>
          <p:cNvSpPr txBox="1"/>
          <p:nvPr/>
        </p:nvSpPr>
        <p:spPr>
          <a:xfrm>
            <a:off x="2502175" y="2977200"/>
            <a:ext cx="1366800" cy="131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666666"/>
                </a:solidFill>
                <a:effectLst/>
                <a:highlight>
                  <a:srgbClr val="FFD966"/>
                </a:highlight>
                <a:uLnTx/>
                <a:uFillTx/>
                <a:latin typeface="Arial"/>
                <a:cs typeface="Arial"/>
                <a:sym typeface="Arial"/>
              </a:rPr>
              <a:t>+260,000</a:t>
            </a:r>
            <a:endParaRPr kumimoji="0" sz="1000" b="0" i="0" u="none" strike="noStrike" kern="0" cap="none" spc="0" normalizeH="0" baseline="0" noProof="0">
              <a:ln>
                <a:noFill/>
              </a:ln>
              <a:solidFill>
                <a:srgbClr val="666666"/>
              </a:solidFill>
              <a:effectLst/>
              <a:highlight>
                <a:srgbClr val="FFD966"/>
              </a:highlight>
              <a:uLnTx/>
              <a:uFillTx/>
              <a:latin typeface="Arial"/>
              <a:cs typeface="Arial"/>
              <a:sym typeface="Arial"/>
            </a:endParaRPr>
          </a:p>
        </p:txBody>
      </p:sp>
      <p:sp>
        <p:nvSpPr>
          <p:cNvPr id="344" name="Google Shape;344;p60"/>
          <p:cNvSpPr/>
          <p:nvPr/>
        </p:nvSpPr>
        <p:spPr>
          <a:xfrm rot="-5400000">
            <a:off x="3083908" y="3171139"/>
            <a:ext cx="219900" cy="283800"/>
          </a:xfrm>
          <a:prstGeom prst="rightBrace">
            <a:avLst>
              <a:gd name="adj1" fmla="val 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951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8" name="Google Shape;384;p67">
            <a:extLst>
              <a:ext uri="{FF2B5EF4-FFF2-40B4-BE49-F238E27FC236}">
                <a16:creationId xmlns:a16="http://schemas.microsoft.com/office/drawing/2014/main" id="{623411B7-9FA9-4E9A-BE90-F2D538F461EA}"/>
              </a:ext>
            </a:extLst>
          </p:cNvPr>
          <p:cNvSpPr txBox="1">
            <a:spLocks/>
          </p:cNvSpPr>
          <p:nvPr/>
        </p:nvSpPr>
        <p:spPr>
          <a:xfrm>
            <a:off x="457200" y="2857500"/>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Expenditures</a:t>
            </a:r>
          </a:p>
        </p:txBody>
      </p:sp>
    </p:spTree>
    <p:extLst>
      <p:ext uri="{BB962C8B-B14F-4D97-AF65-F5344CB8AC3E}">
        <p14:creationId xmlns:p14="http://schemas.microsoft.com/office/powerpoint/2010/main" val="2708565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48"/>
        <p:cNvGrpSpPr/>
        <p:nvPr/>
      </p:nvGrpSpPr>
      <p:grpSpPr>
        <a:xfrm>
          <a:off x="0" y="0"/>
          <a:ext cx="0" cy="0"/>
          <a:chOff x="0" y="0"/>
          <a:chExt cx="0" cy="0"/>
        </a:xfrm>
      </p:grpSpPr>
      <p:sp>
        <p:nvSpPr>
          <p:cNvPr id="349" name="Google Shape;349;p61"/>
          <p:cNvSpPr txBox="1"/>
          <p:nvPr/>
        </p:nvSpPr>
        <p:spPr>
          <a:xfrm>
            <a:off x="506275" y="3000"/>
            <a:ext cx="8137500" cy="774900"/>
          </a:xfrm>
          <a:prstGeom prst="rect">
            <a:avLst/>
          </a:prstGeom>
          <a:solidFill>
            <a:srgbClr val="A4C2F4"/>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000000"/>
                </a:solidFill>
                <a:effectLst/>
                <a:uLnTx/>
                <a:uFillTx/>
                <a:latin typeface="Arial"/>
                <a:cs typeface="Arial"/>
                <a:sym typeface="Arial"/>
              </a:rPr>
              <a:t>Contractual Increase from 2018-19 to 2019-20</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1"/>
          <p:cNvSpPr txBox="1"/>
          <p:nvPr/>
        </p:nvSpPr>
        <p:spPr>
          <a:xfrm>
            <a:off x="480000" y="4568825"/>
            <a:ext cx="8184000" cy="1336800"/>
          </a:xfrm>
          <a:prstGeom prst="rect">
            <a:avLst/>
          </a:prstGeom>
          <a:solidFill>
            <a:srgbClr val="A4C2F4"/>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Arial"/>
                <a:cs typeface="Arial"/>
                <a:sym typeface="Arial"/>
              </a:rPr>
              <a:t>Teacher contract is still to be negotiated as the contract was extended by one year as part of our agreement to change insurance programs.  We expect the somewhat higher one-year increase to be offset in 20-21 and 21-22 contract years for a competitively negotiated three year agreement.</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pic>
        <p:nvPicPr>
          <p:cNvPr id="351" name="Google Shape;351;p61"/>
          <p:cNvPicPr preferRelativeResize="0"/>
          <p:nvPr/>
        </p:nvPicPr>
        <p:blipFill>
          <a:blip r:embed="rId3">
            <a:alphaModFix/>
          </a:blip>
          <a:stretch>
            <a:fillRect/>
          </a:stretch>
        </p:blipFill>
        <p:spPr>
          <a:xfrm>
            <a:off x="506150" y="869375"/>
            <a:ext cx="8137375" cy="3374800"/>
          </a:xfrm>
          <a:prstGeom prst="rect">
            <a:avLst/>
          </a:prstGeom>
          <a:noFill/>
          <a:ln>
            <a:noFill/>
          </a:ln>
        </p:spPr>
      </p:pic>
    </p:spTree>
    <p:extLst>
      <p:ext uri="{BB962C8B-B14F-4D97-AF65-F5344CB8AC3E}">
        <p14:creationId xmlns:p14="http://schemas.microsoft.com/office/powerpoint/2010/main" val="3976804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356"/>
        <p:cNvGrpSpPr/>
        <p:nvPr/>
      </p:nvGrpSpPr>
      <p:grpSpPr>
        <a:xfrm>
          <a:off x="0" y="0"/>
          <a:ext cx="0" cy="0"/>
          <a:chOff x="0" y="0"/>
          <a:chExt cx="0" cy="0"/>
        </a:xfrm>
      </p:grpSpPr>
      <p:grpSp>
        <p:nvGrpSpPr>
          <p:cNvPr id="357" name="Google Shape;357;p62"/>
          <p:cNvGrpSpPr/>
          <p:nvPr/>
        </p:nvGrpSpPr>
        <p:grpSpPr>
          <a:xfrm>
            <a:off x="690840" y="1988328"/>
            <a:ext cx="8408240" cy="3423583"/>
            <a:chOff x="857372" y="1792274"/>
            <a:chExt cx="7287433" cy="3649486"/>
          </a:xfrm>
        </p:grpSpPr>
        <p:sp>
          <p:nvSpPr>
            <p:cNvPr id="358" name="Google Shape;358;p62"/>
            <p:cNvSpPr/>
            <p:nvPr/>
          </p:nvSpPr>
          <p:spPr>
            <a:xfrm>
              <a:off x="857372" y="1852484"/>
              <a:ext cx="2201100" cy="3589200"/>
            </a:xfrm>
            <a:prstGeom prst="downArrow">
              <a:avLst>
                <a:gd name="adj1" fmla="val 50000"/>
                <a:gd name="adj2" fmla="val 50000"/>
              </a:avLst>
            </a:prstGeom>
            <a:solidFill>
              <a:srgbClr val="F2F2F2"/>
            </a:solidFill>
            <a:ln w="9525" cap="flat" cmpd="sng">
              <a:solidFill>
                <a:srgbClr val="000000">
                  <a:alpha val="243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9" name="Google Shape;359;p62"/>
            <p:cNvSpPr/>
            <p:nvPr/>
          </p:nvSpPr>
          <p:spPr>
            <a:xfrm>
              <a:off x="5978805" y="1792274"/>
              <a:ext cx="2166000" cy="3624300"/>
            </a:xfrm>
            <a:prstGeom prst="downArrow">
              <a:avLst>
                <a:gd name="adj1" fmla="val 50000"/>
                <a:gd name="adj2" fmla="val 50000"/>
              </a:avLst>
            </a:prstGeom>
            <a:solidFill>
              <a:srgbClr val="F2F2F2"/>
            </a:solidFill>
            <a:ln w="9525" cap="flat" cmpd="sng">
              <a:solidFill>
                <a:srgbClr val="000000">
                  <a:alpha val="243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0" name="Google Shape;360;p62"/>
            <p:cNvSpPr/>
            <p:nvPr/>
          </p:nvSpPr>
          <p:spPr>
            <a:xfrm>
              <a:off x="3423010" y="1817460"/>
              <a:ext cx="2122200" cy="3624300"/>
            </a:xfrm>
            <a:prstGeom prst="downArrow">
              <a:avLst>
                <a:gd name="adj1" fmla="val 50000"/>
                <a:gd name="adj2" fmla="val 50000"/>
              </a:avLst>
            </a:prstGeom>
            <a:solidFill>
              <a:srgbClr val="EFEFEF"/>
            </a:solidFill>
            <a:ln w="9525" cap="flat" cmpd="sng">
              <a:solidFill>
                <a:srgbClr val="000000">
                  <a:alpha val="243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3F3F3"/>
                </a:solidFill>
                <a:effectLst/>
                <a:uLnTx/>
                <a:uFillTx/>
                <a:latin typeface="Arial"/>
                <a:ea typeface="Arial"/>
                <a:cs typeface="Arial"/>
                <a:sym typeface="Arial"/>
              </a:endParaRPr>
            </a:p>
          </p:txBody>
        </p:sp>
      </p:grpSp>
      <p:sp>
        <p:nvSpPr>
          <p:cNvPr id="361" name="Google Shape;361;p62"/>
          <p:cNvSpPr/>
          <p:nvPr/>
        </p:nvSpPr>
        <p:spPr>
          <a:xfrm>
            <a:off x="1330800" y="1203625"/>
            <a:ext cx="7141800" cy="915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2" name="Google Shape;362;p62"/>
          <p:cNvSpPr txBox="1"/>
          <p:nvPr/>
        </p:nvSpPr>
        <p:spPr>
          <a:xfrm>
            <a:off x="976621" y="472490"/>
            <a:ext cx="7719900" cy="831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Calibri"/>
              <a:buNone/>
              <a:tabLst/>
              <a:defRPr/>
            </a:pPr>
            <a:r>
              <a:rPr kumimoji="0" lang="en" sz="1800" b="1" i="1" u="none" strike="noStrike" kern="0" cap="none" spc="0" normalizeH="0" baseline="0" noProof="0">
                <a:ln>
                  <a:noFill/>
                </a:ln>
                <a:solidFill>
                  <a:srgbClr val="000000"/>
                </a:solidFill>
                <a:effectLst/>
                <a:uLnTx/>
                <a:uFillTx/>
                <a:latin typeface="Calibri"/>
                <a:ea typeface="Calibri"/>
                <a:cs typeface="Calibri"/>
                <a:sym typeface="Calibri"/>
              </a:rPr>
              <a:t>To inspire and prepare lifelong learners to follow their passion, engage in their communities, and positively impact our global society</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62"/>
          <p:cNvSpPr txBox="1"/>
          <p:nvPr/>
        </p:nvSpPr>
        <p:spPr>
          <a:xfrm>
            <a:off x="4227500" y="17425"/>
            <a:ext cx="1059600" cy="3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1" i="0" u="sng" strike="noStrike" kern="0" cap="none" spc="0" normalizeH="0" baseline="0" noProof="0">
                <a:ln>
                  <a:noFill/>
                </a:ln>
                <a:solidFill>
                  <a:srgbClr val="000000"/>
                </a:solidFill>
                <a:effectLst/>
                <a:uLnTx/>
                <a:uFillTx/>
                <a:latin typeface="Calibri"/>
                <a:ea typeface="Calibri"/>
                <a:cs typeface="Calibri"/>
                <a:sym typeface="Calibri"/>
              </a:rPr>
              <a:t>VISION</a:t>
            </a:r>
            <a:endParaRPr kumimoji="0" sz="2200" b="1" i="0" u="sng"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64;p62"/>
          <p:cNvSpPr/>
          <p:nvPr/>
        </p:nvSpPr>
        <p:spPr>
          <a:xfrm>
            <a:off x="2563975" y="2074350"/>
            <a:ext cx="1937700" cy="915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5" name="Google Shape;365;p62"/>
          <p:cNvSpPr/>
          <p:nvPr/>
        </p:nvSpPr>
        <p:spPr>
          <a:xfrm>
            <a:off x="5169875" y="2074350"/>
            <a:ext cx="2262300" cy="915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6" name="Google Shape;366;p62"/>
          <p:cNvSpPr/>
          <p:nvPr/>
        </p:nvSpPr>
        <p:spPr>
          <a:xfrm>
            <a:off x="3553425" y="1138175"/>
            <a:ext cx="2658900" cy="2572500"/>
          </a:xfrm>
          <a:prstGeom prst="ellipse">
            <a:avLst/>
          </a:prstGeom>
          <a:noFill/>
          <a:ln w="1143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7" name="Google Shape;367;p62"/>
          <p:cNvSpPr/>
          <p:nvPr/>
        </p:nvSpPr>
        <p:spPr>
          <a:xfrm>
            <a:off x="3888025" y="1926325"/>
            <a:ext cx="1990500" cy="99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0000"/>
              </a:buClr>
              <a:buSzTx/>
              <a:buFont typeface="Calibri"/>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Provide teachers with regular collaboration time, relevant professional development, and meaningful feedback to promote innovative teaching practices.</a:t>
            </a:r>
            <a:endParaRPr kumimoji="0" sz="1100" b="1" i="0" u="none" strike="noStrike" kern="0" cap="none" spc="0" normalizeH="0" baseline="0" noProof="0">
              <a:ln>
                <a:noFill/>
              </a:ln>
              <a:solidFill>
                <a:srgbClr val="FF0000"/>
              </a:solidFill>
              <a:effectLst/>
              <a:uLnTx/>
              <a:uFillTx/>
              <a:latin typeface="Arial"/>
              <a:cs typeface="Arial"/>
              <a:sym typeface="Arial"/>
            </a:endParaRPr>
          </a:p>
        </p:txBody>
      </p:sp>
      <p:sp>
        <p:nvSpPr>
          <p:cNvPr id="368" name="Google Shape;368;p62"/>
          <p:cNvSpPr/>
          <p:nvPr/>
        </p:nvSpPr>
        <p:spPr>
          <a:xfrm>
            <a:off x="1214025" y="1138225"/>
            <a:ext cx="2617500" cy="2572500"/>
          </a:xfrm>
          <a:prstGeom prst="ellipse">
            <a:avLst/>
          </a:prstGeom>
          <a:noFill/>
          <a:ln w="1143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9" name="Google Shape;369;p62"/>
          <p:cNvSpPr/>
          <p:nvPr/>
        </p:nvSpPr>
        <p:spPr>
          <a:xfrm>
            <a:off x="1729609" y="1427374"/>
            <a:ext cx="1823700" cy="523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B9B9B"/>
              </a:buClr>
              <a:buSzTx/>
              <a:buFont typeface="Calibri"/>
              <a:buNone/>
              <a:tabLst/>
              <a:defRPr/>
            </a:pPr>
            <a:r>
              <a:rPr kumimoji="0" lang="en" sz="2800" b="1" i="0" u="none" strike="noStrike" kern="0" cap="none" spc="0" normalizeH="0" baseline="0" noProof="0">
                <a:ln>
                  <a:noFill/>
                </a:ln>
                <a:solidFill>
                  <a:srgbClr val="0000FF"/>
                </a:solidFill>
                <a:effectLst/>
                <a:uLnTx/>
                <a:uFillTx/>
                <a:latin typeface="Calibri"/>
                <a:ea typeface="Calibri"/>
                <a:cs typeface="Calibri"/>
                <a:sym typeface="Calibri"/>
              </a:rPr>
              <a:t>STUDENTS</a:t>
            </a:r>
            <a:endParaRPr kumimoji="0" sz="1400" b="1" i="0" u="none" strike="noStrike" kern="0" cap="none" spc="0" normalizeH="0" baseline="0" noProof="0">
              <a:ln>
                <a:noFill/>
              </a:ln>
              <a:solidFill>
                <a:srgbClr val="0000FF"/>
              </a:solidFill>
              <a:effectLst/>
              <a:uLnTx/>
              <a:uFillTx/>
              <a:latin typeface="Arial"/>
              <a:cs typeface="Arial"/>
              <a:sym typeface="Arial"/>
            </a:endParaRPr>
          </a:p>
        </p:txBody>
      </p:sp>
      <p:grpSp>
        <p:nvGrpSpPr>
          <p:cNvPr id="370" name="Google Shape;370;p62"/>
          <p:cNvGrpSpPr/>
          <p:nvPr/>
        </p:nvGrpSpPr>
        <p:grpSpPr>
          <a:xfrm>
            <a:off x="5935026" y="1151326"/>
            <a:ext cx="2617370" cy="2465290"/>
            <a:chOff x="4066060" y="3572150"/>
            <a:chExt cx="2328000" cy="2390700"/>
          </a:xfrm>
        </p:grpSpPr>
        <p:sp>
          <p:nvSpPr>
            <p:cNvPr id="371" name="Google Shape;371;p62"/>
            <p:cNvSpPr/>
            <p:nvPr/>
          </p:nvSpPr>
          <p:spPr>
            <a:xfrm>
              <a:off x="4066060" y="3572150"/>
              <a:ext cx="2328000" cy="2390700"/>
            </a:xfrm>
            <a:prstGeom prst="ellipse">
              <a:avLst/>
            </a:prstGeom>
            <a:noFill/>
            <a:ln w="1143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2" name="Google Shape;372;p62"/>
            <p:cNvSpPr/>
            <p:nvPr/>
          </p:nvSpPr>
          <p:spPr>
            <a:xfrm>
              <a:off x="4250986" y="3870919"/>
              <a:ext cx="1949100" cy="511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B9B9B"/>
                </a:buClr>
                <a:buSzTx/>
                <a:buFont typeface="Calibri"/>
                <a:buNone/>
                <a:tabLst/>
                <a:defRPr/>
              </a:pPr>
              <a:r>
                <a:rPr kumimoji="0" lang="en" sz="2800" b="1" i="0" u="none" strike="noStrike" kern="0" cap="none" spc="0" normalizeH="0" baseline="0" noProof="0">
                  <a:ln>
                    <a:noFill/>
                  </a:ln>
                  <a:solidFill>
                    <a:srgbClr val="008000"/>
                  </a:solidFill>
                  <a:effectLst/>
                  <a:uLnTx/>
                  <a:uFillTx/>
                  <a:latin typeface="Calibri"/>
                  <a:ea typeface="Calibri"/>
                  <a:cs typeface="Calibri"/>
                  <a:sym typeface="Calibri"/>
                </a:rPr>
                <a:t>LEARNING</a:t>
              </a:r>
              <a:endParaRPr kumimoji="0" sz="1400" b="0" i="0" u="none" strike="noStrike" kern="0" cap="none" spc="0" normalizeH="0" baseline="0" noProof="0">
                <a:ln>
                  <a:noFill/>
                </a:ln>
                <a:solidFill>
                  <a:srgbClr val="008000"/>
                </a:solidFill>
                <a:effectLst/>
                <a:uLnTx/>
                <a:uFillTx/>
                <a:latin typeface="Arial"/>
                <a:cs typeface="Arial"/>
                <a:sym typeface="Arial"/>
              </a:endParaRPr>
            </a:p>
          </p:txBody>
        </p:sp>
      </p:grpSp>
      <p:sp>
        <p:nvSpPr>
          <p:cNvPr id="373" name="Google Shape;373;p62"/>
          <p:cNvSpPr/>
          <p:nvPr/>
        </p:nvSpPr>
        <p:spPr>
          <a:xfrm>
            <a:off x="3898033" y="1427314"/>
            <a:ext cx="1877100" cy="523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B9B9B"/>
              </a:buClr>
              <a:buSzTx/>
              <a:buFont typeface="Calibri"/>
              <a:buNone/>
              <a:tabLst/>
              <a:defRPr/>
            </a:pPr>
            <a:r>
              <a:rPr kumimoji="0" lang="en" sz="2800" b="1" i="0" u="none" strike="noStrike" kern="0" cap="none" spc="0" normalizeH="0" baseline="0" noProof="0">
                <a:ln>
                  <a:noFill/>
                </a:ln>
                <a:solidFill>
                  <a:srgbClr val="FF0000"/>
                </a:solidFill>
                <a:effectLst/>
                <a:uLnTx/>
                <a:uFillTx/>
                <a:latin typeface="Calibri"/>
                <a:ea typeface="Calibri"/>
                <a:cs typeface="Calibri"/>
                <a:sym typeface="Calibri"/>
              </a:rPr>
              <a:t>TEACHING</a:t>
            </a:r>
            <a:endParaRPr kumimoji="0" sz="1400" b="1" i="0" u="none" strike="noStrike" kern="0" cap="none" spc="0" normalizeH="0" baseline="0" noProof="0">
              <a:ln>
                <a:noFill/>
              </a:ln>
              <a:solidFill>
                <a:srgbClr val="FF0000"/>
              </a:solidFill>
              <a:effectLst/>
              <a:uLnTx/>
              <a:uFillTx/>
              <a:latin typeface="Arial"/>
              <a:cs typeface="Arial"/>
              <a:sym typeface="Arial"/>
            </a:endParaRPr>
          </a:p>
        </p:txBody>
      </p:sp>
      <p:sp>
        <p:nvSpPr>
          <p:cNvPr id="374" name="Google Shape;374;p62"/>
          <p:cNvSpPr txBox="1"/>
          <p:nvPr/>
        </p:nvSpPr>
        <p:spPr>
          <a:xfrm>
            <a:off x="75525" y="1430425"/>
            <a:ext cx="1307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sng" strike="noStrike" kern="0" cap="none" spc="0" normalizeH="0" baseline="0" noProof="0">
                <a:ln>
                  <a:noFill/>
                </a:ln>
                <a:solidFill>
                  <a:srgbClr val="000000"/>
                </a:solidFill>
                <a:effectLst/>
                <a:uLnTx/>
                <a:uFillTx/>
                <a:latin typeface="Calibri"/>
                <a:ea typeface="Calibri"/>
                <a:cs typeface="Calibri"/>
                <a:sym typeface="Calibri"/>
              </a:rPr>
              <a:t>GOALS:</a:t>
            </a:r>
            <a:endParaRPr kumimoji="0" sz="2000" b="1" i="0" u="sng"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62"/>
          <p:cNvSpPr txBox="1"/>
          <p:nvPr/>
        </p:nvSpPr>
        <p:spPr>
          <a:xfrm>
            <a:off x="75525" y="2310150"/>
            <a:ext cx="1162800" cy="44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76;p62"/>
          <p:cNvSpPr/>
          <p:nvPr/>
        </p:nvSpPr>
        <p:spPr>
          <a:xfrm>
            <a:off x="1613025" y="1942625"/>
            <a:ext cx="1980300" cy="1066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FF"/>
              </a:buClr>
              <a:buSzTx/>
              <a:buFont typeface="Calibri"/>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Develop a student centered curriculum with an emphasis on the mastery of power standards and essential skills that ensure students are college and career ready upon graduation.</a:t>
            </a:r>
            <a:endParaRPr kumimoji="0" sz="1100" b="1" i="0" u="none" strike="noStrike" kern="0" cap="none" spc="0" normalizeH="0" baseline="0" noProof="0">
              <a:ln>
                <a:noFill/>
              </a:ln>
              <a:solidFill>
                <a:srgbClr val="0000FF"/>
              </a:solidFill>
              <a:effectLst/>
              <a:uLnTx/>
              <a:uFillTx/>
              <a:latin typeface="Arial"/>
              <a:cs typeface="Arial"/>
              <a:sym typeface="Arial"/>
            </a:endParaRPr>
          </a:p>
        </p:txBody>
      </p:sp>
      <p:sp>
        <p:nvSpPr>
          <p:cNvPr id="377" name="Google Shape;377;p62"/>
          <p:cNvSpPr txBox="1"/>
          <p:nvPr/>
        </p:nvSpPr>
        <p:spPr>
          <a:xfrm>
            <a:off x="105075" y="3324425"/>
            <a:ext cx="1392900" cy="44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sng" strike="noStrike" kern="0" cap="none" spc="0" normalizeH="0" baseline="0" noProof="0">
                <a:ln>
                  <a:noFill/>
                </a:ln>
                <a:solidFill>
                  <a:srgbClr val="000000"/>
                </a:solidFill>
                <a:effectLst/>
                <a:uLnTx/>
                <a:uFillTx/>
                <a:latin typeface="Calibri"/>
                <a:ea typeface="Calibri"/>
                <a:cs typeface="Calibri"/>
                <a:sym typeface="Calibri"/>
              </a:rPr>
              <a:t>ACTIONS:</a:t>
            </a:r>
            <a:endParaRPr kumimoji="0" sz="2000" b="1" i="0" u="sng"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378;p62"/>
          <p:cNvSpPr/>
          <p:nvPr/>
        </p:nvSpPr>
        <p:spPr>
          <a:xfrm>
            <a:off x="6348825" y="1926325"/>
            <a:ext cx="1990500" cy="915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8000"/>
              </a:buClr>
              <a:buSzTx/>
              <a:buFont typeface="Calibri"/>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Ensure that systems for assessing and measuring learning targets provide data to improve teaching practices and student learning.</a:t>
            </a:r>
            <a:endParaRPr kumimoji="0" sz="1100" b="1" i="0" u="none" strike="noStrike" kern="0" cap="none" spc="0" normalizeH="0" baseline="0" noProof="0">
              <a:ln>
                <a:noFill/>
              </a:ln>
              <a:solidFill>
                <a:srgbClr val="0F9D58"/>
              </a:solidFill>
              <a:effectLst/>
              <a:uLnTx/>
              <a:uFillTx/>
              <a:latin typeface="Arial"/>
              <a:cs typeface="Arial"/>
              <a:sym typeface="Arial"/>
            </a:endParaRPr>
          </a:p>
        </p:txBody>
      </p:sp>
      <p:sp>
        <p:nvSpPr>
          <p:cNvPr id="379" name="Google Shape;379;p62"/>
          <p:cNvSpPr txBox="1"/>
          <p:nvPr/>
        </p:nvSpPr>
        <p:spPr>
          <a:xfrm>
            <a:off x="63825" y="5336075"/>
            <a:ext cx="3222000" cy="1187100"/>
          </a:xfrm>
          <a:prstGeom prst="rect">
            <a:avLst/>
          </a:prstGeom>
          <a:noFill/>
          <a:ln>
            <a:noFill/>
          </a:ln>
        </p:spPr>
        <p:txBody>
          <a:bodyPr spcFirstLastPara="1" wrap="square" lIns="91425" tIns="91425" rIns="91425" bIns="91425" anchor="ctr"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Expanded high quality preschool</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Increased parent/family engagement</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Enhanced community collaboration</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Authentic, innovative, and creative curricular experiences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College and career proficiency</a:t>
            </a:r>
            <a:endParaRPr kumimoji="0" sz="1100" b="1" i="0" u="none" strike="noStrike" kern="0" cap="none" spc="0" normalizeH="0" baseline="0" noProof="0">
              <a:ln>
                <a:noFill/>
              </a:ln>
              <a:solidFill>
                <a:srgbClr val="0000FF"/>
              </a:solidFill>
              <a:effectLst/>
              <a:uLnTx/>
              <a:uFillTx/>
              <a:latin typeface="Arial"/>
              <a:cs typeface="Arial"/>
              <a:sym typeface="Arial"/>
            </a:endParaRPr>
          </a:p>
        </p:txBody>
      </p:sp>
      <p:sp>
        <p:nvSpPr>
          <p:cNvPr id="380" name="Google Shape;380;p62"/>
          <p:cNvSpPr txBox="1"/>
          <p:nvPr/>
        </p:nvSpPr>
        <p:spPr>
          <a:xfrm>
            <a:off x="2931925" y="5371300"/>
            <a:ext cx="3432600" cy="1351500"/>
          </a:xfrm>
          <a:prstGeom prst="rect">
            <a:avLst/>
          </a:prstGeom>
          <a:noFill/>
          <a:ln>
            <a:noFill/>
          </a:ln>
        </p:spPr>
        <p:txBody>
          <a:bodyPr spcFirstLastPara="1" wrap="square" lIns="91425" tIns="91425" rIns="91425" bIns="91425" anchor="ctr"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Flexible teacher evaluation plan</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Professional development aligned to district vision and goals</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Meaningful technology integration</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Increased teacher collaboration time</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Culturally responsive teaching practices</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Teacher recognition for innovative practices</a:t>
            </a:r>
            <a:endParaRPr kumimoji="0" sz="1100" b="1" i="0" u="none" strike="noStrike" kern="0" cap="none" spc="0" normalizeH="0" baseline="0" noProof="0">
              <a:ln>
                <a:noFill/>
              </a:ln>
              <a:solidFill>
                <a:srgbClr val="FF0000"/>
              </a:solidFill>
              <a:effectLst/>
              <a:uLnTx/>
              <a:uFillTx/>
              <a:latin typeface="Arial"/>
              <a:cs typeface="Arial"/>
              <a:sym typeface="Arial"/>
            </a:endParaRPr>
          </a:p>
        </p:txBody>
      </p:sp>
      <p:sp>
        <p:nvSpPr>
          <p:cNvPr id="381" name="Google Shape;381;p62"/>
          <p:cNvSpPr txBox="1"/>
          <p:nvPr/>
        </p:nvSpPr>
        <p:spPr>
          <a:xfrm>
            <a:off x="5921950" y="5371300"/>
            <a:ext cx="3222000" cy="1351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Learning targets  aligned with college/career standards and global competencies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Teachers utilize assessment data to determine student learning needs in all curricular areas</a:t>
            </a:r>
            <a:endParaRPr kumimoji="0" sz="1100" b="1" i="0" u="none" strike="noStrike" kern="0" cap="none" spc="0" normalizeH="0" baseline="0" noProof="0">
              <a:ln>
                <a:noFill/>
              </a:ln>
              <a:solidFill>
                <a:srgbClr val="008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Standards based grading practices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District wide curriculum writing academy is established</a:t>
            </a:r>
            <a:endParaRPr kumimoji="0" sz="1100" b="1" i="0" u="none" strike="noStrike" kern="0" cap="none" spc="0" normalizeH="0" baseline="0" noProof="0">
              <a:ln>
                <a:noFill/>
              </a:ln>
              <a:solidFill>
                <a:srgbClr val="0F9D58"/>
              </a:solidFill>
              <a:effectLst/>
              <a:uLnTx/>
              <a:uFillTx/>
              <a:latin typeface="Arial"/>
              <a:cs typeface="Arial"/>
              <a:sym typeface="Arial"/>
            </a:endParaRPr>
          </a:p>
        </p:txBody>
      </p:sp>
      <p:sp>
        <p:nvSpPr>
          <p:cNvPr id="382" name="Google Shape;382;p62"/>
          <p:cNvSpPr txBox="1"/>
          <p:nvPr/>
        </p:nvSpPr>
        <p:spPr>
          <a:xfrm>
            <a:off x="505500" y="3768175"/>
            <a:ext cx="3147900" cy="135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-Embed global competencies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-Support positive school climate/PBIS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-Implement Capstone experience</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FF"/>
                </a:solidFill>
                <a:effectLst/>
                <a:uLnTx/>
                <a:uFillTx/>
                <a:latin typeface="Arial"/>
                <a:cs typeface="Arial"/>
                <a:sym typeface="Arial"/>
              </a:rPr>
              <a:t>-Enrich STEAM / Makerspace opportunities</a:t>
            </a:r>
            <a:endParaRPr kumimoji="0" sz="1100" b="1" i="0" u="none" strike="noStrike" kern="0" cap="none" spc="0" normalizeH="0" baseline="0" noProof="0">
              <a:ln>
                <a:noFill/>
              </a:ln>
              <a:solidFill>
                <a:srgbClr val="00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62"/>
          <p:cNvSpPr txBox="1"/>
          <p:nvPr/>
        </p:nvSpPr>
        <p:spPr>
          <a:xfrm>
            <a:off x="3411800" y="3745525"/>
            <a:ext cx="3345000" cy="147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FF0000"/>
                </a:solidFill>
                <a:effectLst/>
                <a:uLnTx/>
                <a:uFillTx/>
                <a:latin typeface="Arial"/>
                <a:cs typeface="Arial"/>
                <a:sym typeface="Arial"/>
              </a:rPr>
              <a:t>-Maximize t</a:t>
            </a:r>
            <a:r>
              <a:rPr kumimoji="0" lang="en" sz="1100" b="1" i="0" u="none" strike="noStrike" kern="0" cap="none" spc="0" normalizeH="0" baseline="0" noProof="0">
                <a:ln>
                  <a:noFill/>
                </a:ln>
                <a:solidFill>
                  <a:srgbClr val="FF0000"/>
                </a:solidFill>
                <a:effectLst/>
                <a:uLnTx/>
                <a:uFillTx/>
                <a:latin typeface="Arial"/>
                <a:cs typeface="Arial"/>
                <a:sym typeface="Arial"/>
              </a:rPr>
              <a:t>echnology resources and </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 supports</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-Continue Instructional Rounds</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-Expand student access to curriculum through</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 multiple pathways</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-Support the continuous improvement of</a:t>
            </a:r>
            <a:endParaRPr kumimoji="0" sz="11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FF0000"/>
                </a:solidFill>
                <a:effectLst/>
                <a:uLnTx/>
                <a:uFillTx/>
                <a:latin typeface="Arial"/>
                <a:cs typeface="Arial"/>
                <a:sym typeface="Arial"/>
              </a:rPr>
              <a:t> Professional Learning Communities</a:t>
            </a:r>
            <a:endParaRPr kumimoji="0" sz="1100" b="1" i="0" u="none" strike="noStrike" kern="0" cap="none" spc="0" normalizeH="0" baseline="0" noProof="0">
              <a:ln>
                <a:noFill/>
              </a:ln>
              <a:solidFill>
                <a:srgbClr val="FF0000"/>
              </a:solidFill>
              <a:effectLst/>
              <a:uLnTx/>
              <a:uFillTx/>
              <a:latin typeface="Arial"/>
              <a:cs typeface="Arial"/>
              <a:sym typeface="Arial"/>
            </a:endParaRPr>
          </a:p>
        </p:txBody>
      </p:sp>
      <p:sp>
        <p:nvSpPr>
          <p:cNvPr id="384" name="Google Shape;384;p62"/>
          <p:cNvSpPr txBox="1"/>
          <p:nvPr/>
        </p:nvSpPr>
        <p:spPr>
          <a:xfrm>
            <a:off x="6585225" y="3745525"/>
            <a:ext cx="2558700" cy="147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-Develop alternative programs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-Provide engaging digital resources</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 for learning</a:t>
            </a:r>
            <a:endParaRPr kumimoji="0" sz="1100" b="1" i="0" u="none" strike="noStrike" kern="0" cap="none" spc="0" normalizeH="0" baseline="0" noProof="0">
              <a:ln>
                <a:noFill/>
              </a:ln>
              <a:solidFill>
                <a:srgbClr val="008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-Align curriculum to CT Core and</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 Next Gen. Science Standards</a:t>
            </a:r>
            <a:br>
              <a:rPr kumimoji="0" lang="en" sz="1100" b="1" i="0" u="none" strike="noStrike" kern="0" cap="none" spc="0" normalizeH="0" baseline="0" noProof="0">
                <a:ln>
                  <a:noFill/>
                </a:ln>
                <a:solidFill>
                  <a:srgbClr val="0F9D58"/>
                </a:solidFill>
                <a:effectLst/>
                <a:uLnTx/>
                <a:uFillTx/>
                <a:latin typeface="Arial"/>
                <a:cs typeface="Arial"/>
                <a:sym typeface="Arial"/>
              </a:rPr>
            </a:br>
            <a:r>
              <a:rPr kumimoji="0" lang="en" sz="1100" b="1" i="0" u="none" strike="noStrike" kern="0" cap="none" spc="0" normalizeH="0" baseline="0" noProof="0">
                <a:ln>
                  <a:noFill/>
                </a:ln>
                <a:solidFill>
                  <a:srgbClr val="0F9D58"/>
                </a:solidFill>
                <a:effectLst/>
                <a:uLnTx/>
                <a:uFillTx/>
                <a:latin typeface="Arial"/>
                <a:cs typeface="Arial"/>
                <a:sym typeface="Arial"/>
              </a:rPr>
              <a:t>-Audit assessments to ensure they</a:t>
            </a:r>
            <a:endParaRPr kumimoji="0" sz="1100" b="1" i="0" u="none" strike="noStrike" kern="0" cap="none" spc="0" normalizeH="0" baseline="0" noProof="0">
              <a:ln>
                <a:noFill/>
              </a:ln>
              <a:solidFill>
                <a:srgbClr val="0F9D5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F9D58"/>
                </a:solidFill>
                <a:effectLst/>
                <a:uLnTx/>
                <a:uFillTx/>
                <a:latin typeface="Arial"/>
                <a:cs typeface="Arial"/>
                <a:sym typeface="Arial"/>
              </a:rPr>
              <a:t> inform instructional practices</a:t>
            </a:r>
            <a:endParaRPr kumimoji="0" sz="1100" b="1" i="0" u="none" strike="noStrike" kern="0" cap="none" spc="0" normalizeH="0" baseline="0" noProof="0">
              <a:ln>
                <a:noFill/>
              </a:ln>
              <a:solidFill>
                <a:srgbClr val="0F9D58"/>
              </a:solidFill>
              <a:effectLst/>
              <a:uLnTx/>
              <a:uFillTx/>
              <a:latin typeface="Arial"/>
              <a:cs typeface="Arial"/>
              <a:sym typeface="Arial"/>
            </a:endParaRPr>
          </a:p>
        </p:txBody>
      </p:sp>
      <p:sp>
        <p:nvSpPr>
          <p:cNvPr id="385" name="Google Shape;385;p62"/>
          <p:cNvSpPr txBox="1"/>
          <p:nvPr/>
        </p:nvSpPr>
        <p:spPr>
          <a:xfrm>
            <a:off x="105075" y="4937075"/>
            <a:ext cx="2420700" cy="3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sng" strike="noStrike" kern="0" cap="none" spc="0" normalizeH="0" baseline="0" noProof="0">
                <a:ln>
                  <a:noFill/>
                </a:ln>
                <a:solidFill>
                  <a:srgbClr val="000000"/>
                </a:solidFill>
                <a:effectLst/>
                <a:uLnTx/>
                <a:uFillTx/>
                <a:latin typeface="Calibri"/>
                <a:ea typeface="Calibri"/>
                <a:cs typeface="Calibri"/>
                <a:sym typeface="Calibri"/>
              </a:rPr>
              <a:t>OUTCOMES:</a:t>
            </a:r>
            <a:endParaRPr kumimoji="0" sz="2000" b="1" i="0" u="sng"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386;p62"/>
          <p:cNvSpPr txBox="1"/>
          <p:nvPr/>
        </p:nvSpPr>
        <p:spPr>
          <a:xfrm>
            <a:off x="118875" y="6562725"/>
            <a:ext cx="1212000" cy="24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Arial"/>
                <a:cs typeface="Arial"/>
                <a:sym typeface="Arial"/>
              </a:rPr>
              <a:t>2017-2018</a:t>
            </a:r>
            <a:endParaRPr kumimoji="0" sz="10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8438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Vision in Action</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3596516230"/>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90"/>
        <p:cNvGrpSpPr/>
        <p:nvPr/>
      </p:nvGrpSpPr>
      <p:grpSpPr>
        <a:xfrm>
          <a:off x="0" y="0"/>
          <a:ext cx="0" cy="0"/>
          <a:chOff x="0" y="0"/>
          <a:chExt cx="0" cy="0"/>
        </a:xfrm>
      </p:grpSpPr>
      <p:sp>
        <p:nvSpPr>
          <p:cNvPr id="391" name="Google Shape;391;p63"/>
          <p:cNvSpPr txBox="1">
            <a:spLocks noGrp="1"/>
          </p:cNvSpPr>
          <p:nvPr>
            <p:ph type="title"/>
          </p:nvPr>
        </p:nvSpPr>
        <p:spPr>
          <a:xfrm>
            <a:off x="0" y="216850"/>
            <a:ext cx="9144000" cy="11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u="sng"/>
              <a:t>Shared Services Efficiencies...Making a Positive Impact and Saving Money </a:t>
            </a:r>
            <a:endParaRPr sz="3000" u="sng"/>
          </a:p>
        </p:txBody>
      </p:sp>
      <p:sp>
        <p:nvSpPr>
          <p:cNvPr id="392" name="Google Shape;392;p63"/>
          <p:cNvSpPr txBox="1">
            <a:spLocks noGrp="1"/>
          </p:cNvSpPr>
          <p:nvPr>
            <p:ph type="body" idx="1"/>
          </p:nvPr>
        </p:nvSpPr>
        <p:spPr>
          <a:xfrm>
            <a:off x="311700" y="1245575"/>
            <a:ext cx="8738400" cy="5553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 sz="2000" b="1">
                <a:solidFill>
                  <a:srgbClr val="000000"/>
                </a:solidFill>
              </a:rPr>
              <a:t>Finance</a:t>
            </a:r>
            <a:endParaRPr sz="2000" b="1">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Leveraged pension between all plans</a:t>
            </a:r>
            <a:endParaRPr sz="2000">
              <a:solidFill>
                <a:srgbClr val="000000"/>
              </a:solidFill>
            </a:endParaRPr>
          </a:p>
          <a:p>
            <a:pPr marL="457200" lvl="0" indent="-355600" algn="l" rtl="0">
              <a:spcBef>
                <a:spcPts val="0"/>
              </a:spcBef>
              <a:spcAft>
                <a:spcPts val="0"/>
              </a:spcAft>
              <a:buClr>
                <a:srgbClr val="000000"/>
              </a:buClr>
              <a:buSzPts val="2000"/>
              <a:buChar char="●"/>
            </a:pPr>
            <a:r>
              <a:rPr lang="en" sz="2000" b="1">
                <a:solidFill>
                  <a:srgbClr val="000000"/>
                </a:solidFill>
              </a:rPr>
              <a:t>SRO:Exceeding Expectations</a:t>
            </a:r>
            <a:endParaRPr sz="2000" b="1">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Student relationships (mediations)</a:t>
            </a:r>
            <a:endParaRPr sz="2000">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Instructing in many areas (Forensics,Physics)</a:t>
            </a:r>
            <a:endParaRPr sz="2000">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In-school investigations (ex. Social media)</a:t>
            </a:r>
            <a:endParaRPr sz="2000">
              <a:solidFill>
                <a:srgbClr val="000000"/>
              </a:solidFill>
            </a:endParaRPr>
          </a:p>
          <a:p>
            <a:pPr marL="457200" lvl="0" indent="-355600" algn="l" rtl="0">
              <a:spcBef>
                <a:spcPts val="0"/>
              </a:spcBef>
              <a:spcAft>
                <a:spcPts val="0"/>
              </a:spcAft>
              <a:buClr>
                <a:srgbClr val="000000"/>
              </a:buClr>
              <a:buSzPts val="2000"/>
              <a:buChar char="●"/>
            </a:pPr>
            <a:r>
              <a:rPr lang="en" sz="2000" b="1">
                <a:solidFill>
                  <a:srgbClr val="000000"/>
                </a:solidFill>
              </a:rPr>
              <a:t>Technology</a:t>
            </a:r>
            <a:endParaRPr sz="2000" b="1">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Included phone systems, infrastructure, potential                           for copier leases and the like</a:t>
            </a:r>
            <a:endParaRPr sz="2000">
              <a:solidFill>
                <a:srgbClr val="000000"/>
              </a:solidFill>
            </a:endParaRPr>
          </a:p>
          <a:p>
            <a:pPr marL="457200" lvl="0" indent="-355600" algn="l" rtl="0">
              <a:spcBef>
                <a:spcPts val="0"/>
              </a:spcBef>
              <a:spcAft>
                <a:spcPts val="0"/>
              </a:spcAft>
              <a:buClr>
                <a:srgbClr val="000000"/>
              </a:buClr>
              <a:buSzPts val="2000"/>
              <a:buChar char="●"/>
            </a:pPr>
            <a:r>
              <a:rPr lang="en" sz="2000" b="1">
                <a:solidFill>
                  <a:srgbClr val="000000"/>
                </a:solidFill>
              </a:rPr>
              <a:t>HR &amp; Payroll</a:t>
            </a:r>
            <a:endParaRPr sz="2000" b="1">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Reorganized in 2018-19</a:t>
            </a:r>
            <a:endParaRPr sz="2000">
              <a:solidFill>
                <a:srgbClr val="000000"/>
              </a:solidFill>
            </a:endParaRPr>
          </a:p>
          <a:p>
            <a:pPr marL="457200" lvl="0" indent="0" algn="l" rtl="0">
              <a:spcBef>
                <a:spcPts val="1600"/>
              </a:spcBef>
              <a:spcAft>
                <a:spcPts val="1600"/>
              </a:spcAft>
              <a:buNone/>
            </a:pPr>
            <a:endParaRPr/>
          </a:p>
        </p:txBody>
      </p:sp>
      <p:pic>
        <p:nvPicPr>
          <p:cNvPr id="393" name="Google Shape;393;p63"/>
          <p:cNvPicPr preferRelativeResize="0"/>
          <p:nvPr/>
        </p:nvPicPr>
        <p:blipFill>
          <a:blip r:embed="rId3">
            <a:alphaModFix/>
          </a:blip>
          <a:stretch>
            <a:fillRect/>
          </a:stretch>
        </p:blipFill>
        <p:spPr>
          <a:xfrm>
            <a:off x="7221100" y="861450"/>
            <a:ext cx="1828900" cy="2438551"/>
          </a:xfrm>
          <a:prstGeom prst="rect">
            <a:avLst/>
          </a:prstGeom>
          <a:noFill/>
          <a:ln>
            <a:noFill/>
          </a:ln>
        </p:spPr>
      </p:pic>
      <p:pic>
        <p:nvPicPr>
          <p:cNvPr id="394" name="Google Shape;394;p63"/>
          <p:cNvPicPr preferRelativeResize="0"/>
          <p:nvPr/>
        </p:nvPicPr>
        <p:blipFill>
          <a:blip r:embed="rId4">
            <a:alphaModFix/>
          </a:blip>
          <a:stretch>
            <a:fillRect/>
          </a:stretch>
        </p:blipFill>
        <p:spPr>
          <a:xfrm>
            <a:off x="5491333" y="4254075"/>
            <a:ext cx="3251392" cy="2438550"/>
          </a:xfrm>
          <a:prstGeom prst="rect">
            <a:avLst/>
          </a:prstGeom>
          <a:noFill/>
          <a:ln>
            <a:noFill/>
          </a:ln>
        </p:spPr>
      </p:pic>
    </p:spTree>
    <p:extLst>
      <p:ext uri="{BB962C8B-B14F-4D97-AF65-F5344CB8AC3E}">
        <p14:creationId xmlns:p14="http://schemas.microsoft.com/office/powerpoint/2010/main" val="3265637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98"/>
        <p:cNvGrpSpPr/>
        <p:nvPr/>
      </p:nvGrpSpPr>
      <p:grpSpPr>
        <a:xfrm>
          <a:off x="0" y="0"/>
          <a:ext cx="0" cy="0"/>
          <a:chOff x="0" y="0"/>
          <a:chExt cx="0" cy="0"/>
        </a:xfrm>
      </p:grpSpPr>
      <p:sp>
        <p:nvSpPr>
          <p:cNvPr id="399" name="Google Shape;399;p64"/>
          <p:cNvSpPr txBox="1">
            <a:spLocks noGrp="1"/>
          </p:cNvSpPr>
          <p:nvPr>
            <p:ph type="title"/>
          </p:nvPr>
        </p:nvSpPr>
        <p:spPr>
          <a:xfrm>
            <a:off x="311700" y="151652"/>
            <a:ext cx="8520600" cy="71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u="sng"/>
              <a:t>School Climate, Safety and Security</a:t>
            </a:r>
            <a:endParaRPr sz="3600" u="sng"/>
          </a:p>
        </p:txBody>
      </p:sp>
      <p:sp>
        <p:nvSpPr>
          <p:cNvPr id="400" name="Google Shape;400;p64"/>
          <p:cNvSpPr txBox="1">
            <a:spLocks noGrp="1"/>
          </p:cNvSpPr>
          <p:nvPr>
            <p:ph type="body" idx="1"/>
          </p:nvPr>
        </p:nvSpPr>
        <p:spPr>
          <a:xfrm>
            <a:off x="87925" y="865950"/>
            <a:ext cx="8949300" cy="59241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rgbClr val="000000"/>
              </a:buClr>
              <a:buSzPts val="3000"/>
              <a:buChar char="●"/>
            </a:pPr>
            <a:r>
              <a:rPr lang="en" sz="3000">
                <a:solidFill>
                  <a:srgbClr val="000000"/>
                </a:solidFill>
              </a:rPr>
              <a:t>Social and Emotional Well-Being:</a:t>
            </a:r>
            <a:r>
              <a:rPr lang="en">
                <a:solidFill>
                  <a:srgbClr val="000000"/>
                </a:solidFill>
              </a:rPr>
              <a:t> Yale RULER Program, Mindfulness, Growth Mindset, ADL Ally Training, Culturally Responsive Education</a:t>
            </a:r>
            <a:endParaRPr>
              <a:solidFill>
                <a:srgbClr val="000000"/>
              </a:solidFill>
            </a:endParaRPr>
          </a:p>
          <a:p>
            <a:pPr marL="0" lvl="0" indent="0" algn="l" rtl="0">
              <a:spcBef>
                <a:spcPts val="1600"/>
              </a:spcBef>
              <a:spcAft>
                <a:spcPts val="0"/>
              </a:spcAft>
              <a:buNone/>
            </a:pPr>
            <a:endParaRPr sz="3000">
              <a:solidFill>
                <a:srgbClr val="000000"/>
              </a:solidFill>
            </a:endParaRPr>
          </a:p>
          <a:p>
            <a:pPr marL="0" lvl="0" indent="0" algn="l" rtl="0">
              <a:spcBef>
                <a:spcPts val="1600"/>
              </a:spcBef>
              <a:spcAft>
                <a:spcPts val="0"/>
              </a:spcAft>
              <a:buNone/>
            </a:pPr>
            <a:endParaRPr sz="3000">
              <a:solidFill>
                <a:schemeClr val="dk1"/>
              </a:solidFill>
            </a:endParaRPr>
          </a:p>
          <a:p>
            <a:pPr marL="457200" lvl="0" indent="-419100" algn="l" rtl="0">
              <a:spcBef>
                <a:spcPts val="1600"/>
              </a:spcBef>
              <a:spcAft>
                <a:spcPts val="0"/>
              </a:spcAft>
              <a:buClr>
                <a:schemeClr val="dk1"/>
              </a:buClr>
              <a:buSzPts val="3000"/>
              <a:buChar char="●"/>
            </a:pPr>
            <a:r>
              <a:rPr lang="en" sz="3000">
                <a:solidFill>
                  <a:schemeClr val="dk1"/>
                </a:solidFill>
              </a:rPr>
              <a:t>Security Upgrades:</a:t>
            </a:r>
            <a:r>
              <a:rPr lang="en">
                <a:solidFill>
                  <a:schemeClr val="dk1"/>
                </a:solidFill>
              </a:rPr>
              <a:t> Security Planning and Training, ALICE, Installation of Secure Entryways, New Camera Systems, 2-Way Radios, Staff and Communication Communication Systems and more</a:t>
            </a:r>
            <a:endParaRPr>
              <a:solidFill>
                <a:schemeClr val="dk1"/>
              </a:solidFill>
            </a:endParaRPr>
          </a:p>
          <a:p>
            <a:pPr marL="0" lvl="0" indent="0" algn="l" rtl="0">
              <a:spcBef>
                <a:spcPts val="1600"/>
              </a:spcBef>
              <a:spcAft>
                <a:spcPts val="0"/>
              </a:spcAft>
              <a:buClr>
                <a:schemeClr val="dk1"/>
              </a:buClr>
              <a:buSzPts val="1100"/>
              <a:buFont typeface="Arial"/>
              <a:buNone/>
            </a:pPr>
            <a:endParaRPr sz="3000">
              <a:solidFill>
                <a:schemeClr val="dk1"/>
              </a:solidFill>
            </a:endParaRPr>
          </a:p>
          <a:p>
            <a:pPr marL="0" lvl="0" indent="0" algn="l" rtl="0">
              <a:spcBef>
                <a:spcPts val="1600"/>
              </a:spcBef>
              <a:spcAft>
                <a:spcPts val="0"/>
              </a:spcAft>
              <a:buClr>
                <a:schemeClr val="dk1"/>
              </a:buClr>
              <a:buSzPts val="1100"/>
              <a:buFont typeface="Arial"/>
              <a:buNone/>
            </a:pPr>
            <a:endParaRPr sz="3000">
              <a:solidFill>
                <a:schemeClr val="dk1"/>
              </a:solidFill>
            </a:endParaRPr>
          </a:p>
          <a:p>
            <a:pPr marL="0" lvl="0" indent="0" algn="l" rtl="0">
              <a:spcBef>
                <a:spcPts val="1600"/>
              </a:spcBef>
              <a:spcAft>
                <a:spcPts val="0"/>
              </a:spcAft>
              <a:buClr>
                <a:schemeClr val="dk1"/>
              </a:buClr>
              <a:buSzPts val="1100"/>
              <a:buFont typeface="Arial"/>
              <a:buNone/>
            </a:pPr>
            <a:endParaRPr>
              <a:solidFill>
                <a:schemeClr val="dk1"/>
              </a:solidFill>
            </a:endParaRPr>
          </a:p>
          <a:p>
            <a:pPr marL="0" lvl="0" indent="0" algn="l" rtl="0">
              <a:spcBef>
                <a:spcPts val="1600"/>
              </a:spcBef>
              <a:spcAft>
                <a:spcPts val="0"/>
              </a:spcAft>
              <a:buClr>
                <a:schemeClr val="dk1"/>
              </a:buClr>
              <a:buSzPts val="1100"/>
              <a:buFont typeface="Arial"/>
              <a:buNone/>
            </a:pPr>
            <a:endParaRPr sz="3000">
              <a:solidFill>
                <a:srgbClr val="000000"/>
              </a:solidFill>
            </a:endParaRPr>
          </a:p>
          <a:p>
            <a:pPr marL="0" lvl="0" indent="0" algn="l" rtl="0">
              <a:spcBef>
                <a:spcPts val="1600"/>
              </a:spcBef>
              <a:spcAft>
                <a:spcPts val="1600"/>
              </a:spcAft>
              <a:buNone/>
            </a:pPr>
            <a:endParaRPr sz="3000"/>
          </a:p>
        </p:txBody>
      </p:sp>
      <p:pic>
        <p:nvPicPr>
          <p:cNvPr id="401" name="Google Shape;401;p64"/>
          <p:cNvPicPr preferRelativeResize="0"/>
          <p:nvPr/>
        </p:nvPicPr>
        <p:blipFill>
          <a:blip r:embed="rId3">
            <a:alphaModFix/>
          </a:blip>
          <a:stretch>
            <a:fillRect/>
          </a:stretch>
        </p:blipFill>
        <p:spPr>
          <a:xfrm>
            <a:off x="6286500" y="4631250"/>
            <a:ext cx="2472300" cy="1939550"/>
          </a:xfrm>
          <a:prstGeom prst="rect">
            <a:avLst/>
          </a:prstGeom>
          <a:noFill/>
          <a:ln>
            <a:noFill/>
          </a:ln>
        </p:spPr>
      </p:pic>
      <p:pic>
        <p:nvPicPr>
          <p:cNvPr id="402" name="Google Shape;402;p64"/>
          <p:cNvPicPr preferRelativeResize="0"/>
          <p:nvPr/>
        </p:nvPicPr>
        <p:blipFill>
          <a:blip r:embed="rId4">
            <a:alphaModFix/>
          </a:blip>
          <a:stretch>
            <a:fillRect/>
          </a:stretch>
        </p:blipFill>
        <p:spPr>
          <a:xfrm>
            <a:off x="7486550" y="1965675"/>
            <a:ext cx="1657450" cy="1258175"/>
          </a:xfrm>
          <a:prstGeom prst="rect">
            <a:avLst/>
          </a:prstGeom>
          <a:noFill/>
          <a:ln>
            <a:noFill/>
          </a:ln>
        </p:spPr>
      </p:pic>
      <p:sp>
        <p:nvSpPr>
          <p:cNvPr id="403" name="Google Shape;403;p64"/>
          <p:cNvSpPr txBox="1"/>
          <p:nvPr/>
        </p:nvSpPr>
        <p:spPr>
          <a:xfrm>
            <a:off x="87925" y="4725875"/>
            <a:ext cx="6096000" cy="1739700"/>
          </a:xfrm>
          <a:prstGeom prst="rect">
            <a:avLst/>
          </a:prstGeom>
          <a:noFill/>
          <a:ln>
            <a:noFill/>
          </a:ln>
        </p:spPr>
        <p:txBody>
          <a:bodyPr spcFirstLastPara="1" wrap="square" lIns="91425" tIns="91425" rIns="91425" bIns="91425" anchor="t" anchorCtr="0">
            <a:noAutofit/>
          </a:bodyPr>
          <a:lstStyle/>
          <a:p>
            <a:pPr marL="457200" marR="0" lvl="0" indent="-4191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 sz="3000" b="0" i="0" u="none" strike="noStrike" kern="0" cap="none" spc="0" normalizeH="0" baseline="0" noProof="0">
                <a:ln>
                  <a:noFill/>
                </a:ln>
                <a:solidFill>
                  <a:srgbClr val="000000"/>
                </a:solidFill>
                <a:effectLst/>
                <a:uLnTx/>
                <a:uFillTx/>
                <a:latin typeface="Arial"/>
                <a:cs typeface="Arial"/>
                <a:sym typeface="Arial"/>
              </a:rPr>
              <a:t>Safety Forum:</a:t>
            </a:r>
            <a:r>
              <a:rPr kumimoji="0" lang="en" sz="1800" b="0" i="0" u="none" strike="noStrike" kern="0" cap="none" spc="0" normalizeH="0" baseline="0" noProof="0">
                <a:ln>
                  <a:noFill/>
                </a:ln>
                <a:solidFill>
                  <a:srgbClr val="000000"/>
                </a:solidFill>
                <a:effectLst/>
                <a:uLnTx/>
                <a:uFillTx/>
                <a:latin typeface="Arial"/>
                <a:cs typeface="Arial"/>
                <a:sym typeface="Arial"/>
              </a:rPr>
              <a:t> Held in September at PHS, Plainville Police-School Relationships, SRO Martins, District Climate and Anti-bullying Efforts, Mental Health Supports and Internet Safety Program</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64"/>
          <p:cNvSpPr txBox="1"/>
          <p:nvPr/>
        </p:nvSpPr>
        <p:spPr>
          <a:xfrm>
            <a:off x="87925" y="1773125"/>
            <a:ext cx="7913100" cy="1739700"/>
          </a:xfrm>
          <a:prstGeom prst="rect">
            <a:avLst/>
          </a:prstGeom>
          <a:noFill/>
          <a:ln>
            <a:noFill/>
          </a:ln>
        </p:spPr>
        <p:txBody>
          <a:bodyPr spcFirstLastPara="1" wrap="square" lIns="91425" tIns="91425" rIns="91425" bIns="91425" anchor="t" anchorCtr="0">
            <a:noAutofit/>
          </a:bodyPr>
          <a:lstStyle/>
          <a:p>
            <a:pPr marL="457200" marR="0" lvl="0" indent="-419100" algn="l" defTabSz="914400" rtl="0" eaLnBrk="1" fontAlgn="auto" latinLnBrk="0" hangingPunct="1">
              <a:lnSpc>
                <a:spcPct val="115000"/>
              </a:lnSpc>
              <a:spcBef>
                <a:spcPts val="0"/>
              </a:spcBef>
              <a:spcAft>
                <a:spcPts val="0"/>
              </a:spcAft>
              <a:buClr>
                <a:srgbClr val="000000"/>
              </a:buClr>
              <a:buSzPts val="3000"/>
              <a:buFont typeface="Arial"/>
              <a:buChar char="●"/>
              <a:tabLst/>
              <a:defRPr/>
            </a:pPr>
            <a:r>
              <a:rPr kumimoji="0" lang="en" sz="3000" b="0" i="0" u="none" strike="noStrike" kern="0" cap="none" spc="0" normalizeH="0" baseline="0" noProof="0">
                <a:ln>
                  <a:noFill/>
                </a:ln>
                <a:solidFill>
                  <a:srgbClr val="000000"/>
                </a:solidFill>
                <a:effectLst/>
                <a:uLnTx/>
                <a:uFillTx/>
                <a:latin typeface="Arial"/>
                <a:cs typeface="Arial"/>
                <a:sym typeface="Arial"/>
              </a:rPr>
              <a:t>NaviGate Prepared Safety &amp; Security:</a:t>
            </a:r>
            <a:r>
              <a:rPr kumimoji="0" lang="en" sz="1800" b="0" i="0" u="none" strike="noStrike" kern="0" cap="none" spc="0" normalizeH="0" baseline="0" noProof="0">
                <a:ln>
                  <a:noFill/>
                </a:ln>
                <a:solidFill>
                  <a:srgbClr val="000000"/>
                </a:solidFill>
                <a:effectLst/>
                <a:uLnTx/>
                <a:uFillTx/>
                <a:latin typeface="Arial"/>
                <a:cs typeface="Arial"/>
                <a:sym typeface="Arial"/>
              </a:rPr>
              <a:t> Provides an enhanced system for creating, monitoring, and implementing district safety procedures, taking attendance during     drills and incidents, and communicating to families and much more.</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16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1600"/>
              </a:spcBef>
              <a:spcAft>
                <a:spcPts val="16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209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5"/>
          <p:cNvSpPr txBox="1">
            <a:spLocks noGrp="1"/>
          </p:cNvSpPr>
          <p:nvPr>
            <p:ph type="title"/>
          </p:nvPr>
        </p:nvSpPr>
        <p:spPr>
          <a:xfrm>
            <a:off x="3269700" y="315975"/>
            <a:ext cx="5749200" cy="169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Plainville Schools:</a:t>
            </a:r>
            <a:endParaRPr sz="4000"/>
          </a:p>
          <a:p>
            <a:pPr marL="0" lvl="0" indent="0" algn="l" rtl="0">
              <a:spcBef>
                <a:spcPts val="0"/>
              </a:spcBef>
              <a:spcAft>
                <a:spcPts val="0"/>
              </a:spcAft>
              <a:buNone/>
            </a:pPr>
            <a:r>
              <a:rPr lang="en" i="1"/>
              <a:t>An investment in our students’ future and in our community</a:t>
            </a:r>
            <a:endParaRPr sz="4000"/>
          </a:p>
        </p:txBody>
      </p:sp>
      <p:sp>
        <p:nvSpPr>
          <p:cNvPr id="410" name="Google Shape;410;p65"/>
          <p:cNvSpPr txBox="1">
            <a:spLocks noGrp="1"/>
          </p:cNvSpPr>
          <p:nvPr>
            <p:ph type="body" idx="1"/>
          </p:nvPr>
        </p:nvSpPr>
        <p:spPr>
          <a:xfrm>
            <a:off x="0" y="2481525"/>
            <a:ext cx="4730700" cy="43764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00000"/>
              </a:buClr>
              <a:buSzPts val="1400"/>
              <a:buChar char="●"/>
            </a:pPr>
            <a:r>
              <a:rPr lang="en" sz="1400" b="1" i="1">
                <a:solidFill>
                  <a:srgbClr val="000000"/>
                </a:solidFill>
                <a:latin typeface="Arial"/>
                <a:ea typeface="Arial"/>
                <a:cs typeface="Arial"/>
                <a:sym typeface="Arial"/>
              </a:rPr>
              <a:t>“We are empowering our students to succeed</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in the performing and fine arts. The</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performing and fine arts are an integral part of</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every students’  learning, and our</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administrators support the arts at all levels of</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PCS.”  </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endParaRPr sz="1400" b="1" i="1">
              <a:solidFill>
                <a:srgbClr val="000000"/>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rgbClr val="000000"/>
              </a:buClr>
              <a:buSzPts val="1400"/>
              <a:buFont typeface="Helvetica Neue"/>
              <a:buChar char="●"/>
            </a:pPr>
            <a:r>
              <a:rPr lang="en" sz="1400" b="1" i="1">
                <a:solidFill>
                  <a:srgbClr val="000000"/>
                </a:solidFill>
                <a:latin typeface="Helvetica Neue"/>
                <a:ea typeface="Helvetica Neue"/>
                <a:cs typeface="Helvetica Neue"/>
                <a:sym typeface="Helvetica Neue"/>
              </a:rPr>
              <a:t>“</a:t>
            </a:r>
            <a:r>
              <a:rPr lang="en" sz="1400" b="1" i="1">
                <a:solidFill>
                  <a:srgbClr val="000000"/>
                </a:solidFill>
                <a:latin typeface="Arial"/>
                <a:ea typeface="Arial"/>
                <a:cs typeface="Arial"/>
                <a:sym typeface="Arial"/>
              </a:rPr>
              <a:t>For a small district, we provide our students</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with a well rounded quality education. A good</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education will help our students compete in</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r>
              <a:rPr lang="en" sz="1400" b="1" i="1">
                <a:solidFill>
                  <a:srgbClr val="000000"/>
                </a:solidFill>
                <a:latin typeface="Arial"/>
                <a:ea typeface="Arial"/>
                <a:cs typeface="Arial"/>
                <a:sym typeface="Arial"/>
              </a:rPr>
              <a:t>the work place and/or at the collegiate level.”</a:t>
            </a:r>
            <a:endParaRPr sz="1400" b="1" i="1">
              <a:solidFill>
                <a:srgbClr val="000000"/>
              </a:solidFill>
              <a:latin typeface="Arial"/>
              <a:ea typeface="Arial"/>
              <a:cs typeface="Arial"/>
              <a:sym typeface="Arial"/>
            </a:endParaRPr>
          </a:p>
          <a:p>
            <a:pPr marL="0" lvl="0" indent="0" algn="l" rtl="0">
              <a:lnSpc>
                <a:spcPct val="100000"/>
              </a:lnSpc>
              <a:spcBef>
                <a:spcPts val="1000"/>
              </a:spcBef>
              <a:spcAft>
                <a:spcPts val="0"/>
              </a:spcAft>
              <a:buNone/>
            </a:pPr>
            <a:endParaRPr sz="1400">
              <a:latin typeface="Arial"/>
              <a:ea typeface="Arial"/>
              <a:cs typeface="Arial"/>
              <a:sym typeface="Arial"/>
            </a:endParaRPr>
          </a:p>
          <a:p>
            <a:pPr marL="0" lvl="0" indent="0" algn="l" rtl="0">
              <a:lnSpc>
                <a:spcPct val="100000"/>
              </a:lnSpc>
              <a:spcBef>
                <a:spcPts val="1000"/>
              </a:spcBef>
              <a:spcAft>
                <a:spcPts val="0"/>
              </a:spcAft>
              <a:buNone/>
            </a:pPr>
            <a:endParaRPr sz="2400"/>
          </a:p>
          <a:p>
            <a:pPr marL="0" lvl="0" indent="0" algn="l" rtl="0">
              <a:lnSpc>
                <a:spcPct val="100000"/>
              </a:lnSpc>
              <a:spcBef>
                <a:spcPts val="1000"/>
              </a:spcBef>
              <a:spcAft>
                <a:spcPts val="1000"/>
              </a:spcAft>
              <a:buNone/>
            </a:pPr>
            <a:endParaRPr sz="2400"/>
          </a:p>
        </p:txBody>
      </p:sp>
      <p:sp>
        <p:nvSpPr>
          <p:cNvPr id="411" name="Google Shape;411;p65"/>
          <p:cNvSpPr/>
          <p:nvPr/>
        </p:nvSpPr>
        <p:spPr>
          <a:xfrm>
            <a:off x="351700" y="123525"/>
            <a:ext cx="2696400" cy="2250300"/>
          </a:xfrm>
          <a:prstGeom prst="ellipse">
            <a:avLst/>
          </a:prstGeom>
          <a:solidFill>
            <a:srgbClr val="0000FF"/>
          </a:solidFill>
          <a:ln w="1143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FF"/>
                </a:solidFill>
                <a:effectLst/>
                <a:uLnTx/>
                <a:uFillTx/>
                <a:latin typeface="Calibri"/>
                <a:ea typeface="Calibri"/>
                <a:cs typeface="Calibri"/>
                <a:sym typeface="Calibri"/>
              </a:rPr>
              <a:t>STUDENTS</a:t>
            </a:r>
            <a:endParaRPr kumimoji="0" sz="2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2" name="Google Shape;412;p65"/>
          <p:cNvSpPr txBox="1"/>
          <p:nvPr/>
        </p:nvSpPr>
        <p:spPr>
          <a:xfrm>
            <a:off x="4543825" y="4260325"/>
            <a:ext cx="7784400" cy="852600"/>
          </a:xfrm>
          <a:prstGeom prst="rect">
            <a:avLst/>
          </a:prstGeom>
          <a:noFill/>
          <a:ln>
            <a:noFill/>
          </a:ln>
        </p:spPr>
        <p:txBody>
          <a:bodyPr spcFirstLastPara="1" wrap="square" lIns="91425" tIns="91425" rIns="91425" bIns="91425" anchor="t" anchorCtr="0">
            <a:noAutofit/>
          </a:bodyPr>
          <a:lstStyle/>
          <a:p>
            <a:pPr marL="457200" marR="0" lvl="0" indent="-317500" algn="l" defTabSz="914400" rtl="0" eaLnBrk="1" fontAlgn="auto" latinLnBrk="0" hangingPunct="1">
              <a:lnSpc>
                <a:spcPct val="150000"/>
              </a:lnSpc>
              <a:spcBef>
                <a:spcPts val="0"/>
              </a:spcBef>
              <a:spcAft>
                <a:spcPts val="0"/>
              </a:spcAft>
              <a:buClr>
                <a:srgbClr val="000000"/>
              </a:buClr>
              <a:buSzPts val="1400"/>
              <a:buFont typeface="Arial"/>
              <a:buChar char="●"/>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“In my opinion, Plainville schools are doing</a:t>
            </a:r>
            <a:endParaRPr kumimoji="0" sz="1400" b="1" i="1"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extremely well at identifying and meeting</a:t>
            </a:r>
            <a:endParaRPr kumimoji="0" sz="1400" b="1" i="1"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each individual students learning style,</a:t>
            </a:r>
            <a:endParaRPr kumimoji="0" sz="1400" b="1" i="1"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strengths, and needs. This is crucial because</a:t>
            </a:r>
            <a:endParaRPr kumimoji="0" sz="1400" b="1" i="1"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each student can have the opportunity to have</a:t>
            </a:r>
            <a:endParaRPr kumimoji="0" sz="1400" b="1" i="1"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their needs addressed separately instead of in</a:t>
            </a:r>
            <a:endParaRPr kumimoji="0" sz="1400" b="1" i="1"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a whole group setting.”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13" name="Google Shape;413;p65"/>
          <p:cNvPicPr preferRelativeResize="0"/>
          <p:nvPr/>
        </p:nvPicPr>
        <p:blipFill>
          <a:blip r:embed="rId3">
            <a:alphaModFix/>
          </a:blip>
          <a:stretch>
            <a:fillRect/>
          </a:stretch>
        </p:blipFill>
        <p:spPr>
          <a:xfrm>
            <a:off x="5572858" y="2481525"/>
            <a:ext cx="2257194" cy="1692903"/>
          </a:xfrm>
          <a:prstGeom prst="rect">
            <a:avLst/>
          </a:prstGeom>
          <a:noFill/>
          <a:ln>
            <a:noFill/>
          </a:ln>
        </p:spPr>
      </p:pic>
    </p:spTree>
    <p:extLst>
      <p:ext uri="{BB962C8B-B14F-4D97-AF65-F5344CB8AC3E}">
        <p14:creationId xmlns:p14="http://schemas.microsoft.com/office/powerpoint/2010/main" val="23115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1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6"/>
          <p:cNvSpPr txBox="1">
            <a:spLocks noGrp="1"/>
          </p:cNvSpPr>
          <p:nvPr>
            <p:ph type="title"/>
          </p:nvPr>
        </p:nvSpPr>
        <p:spPr>
          <a:xfrm>
            <a:off x="3269700" y="315975"/>
            <a:ext cx="5821800" cy="169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Plainville Schools:</a:t>
            </a:r>
            <a:endParaRPr sz="4000"/>
          </a:p>
          <a:p>
            <a:pPr marL="0" lvl="0" indent="0" algn="l" rtl="0">
              <a:spcBef>
                <a:spcPts val="0"/>
              </a:spcBef>
              <a:spcAft>
                <a:spcPts val="0"/>
              </a:spcAft>
              <a:buNone/>
            </a:pPr>
            <a:r>
              <a:rPr lang="en" i="1"/>
              <a:t>An investment in our students’ future and in our community</a:t>
            </a:r>
            <a:endParaRPr sz="4000"/>
          </a:p>
        </p:txBody>
      </p:sp>
      <p:sp>
        <p:nvSpPr>
          <p:cNvPr id="419" name="Google Shape;419;p66"/>
          <p:cNvSpPr/>
          <p:nvPr/>
        </p:nvSpPr>
        <p:spPr>
          <a:xfrm>
            <a:off x="281150" y="63275"/>
            <a:ext cx="2540100" cy="2219100"/>
          </a:xfrm>
          <a:prstGeom prst="ellipse">
            <a:avLst/>
          </a:prstGeom>
          <a:solidFill>
            <a:srgbClr val="0000FF"/>
          </a:solidFill>
          <a:ln w="1143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FF"/>
                </a:solidFill>
                <a:effectLst/>
                <a:uLnTx/>
                <a:uFillTx/>
                <a:latin typeface="Calibri"/>
                <a:ea typeface="Calibri"/>
                <a:cs typeface="Calibri"/>
                <a:sym typeface="Calibri"/>
              </a:rPr>
              <a:t>STUDENTS</a:t>
            </a:r>
            <a:endParaRPr kumimoji="0" sz="2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0" name="Google Shape;420;p66"/>
          <p:cNvSpPr txBox="1"/>
          <p:nvPr/>
        </p:nvSpPr>
        <p:spPr>
          <a:xfrm>
            <a:off x="174150" y="2268363"/>
            <a:ext cx="8795700" cy="525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1" u="none" strike="noStrike" kern="0" cap="none" spc="0" normalizeH="0" baseline="0" noProof="0">
                <a:ln>
                  <a:noFill/>
                </a:ln>
                <a:solidFill>
                  <a:srgbClr val="000000"/>
                </a:solidFill>
                <a:effectLst/>
                <a:uLnTx/>
                <a:uFillTx/>
                <a:latin typeface="Arial"/>
                <a:cs typeface="Arial"/>
                <a:sym typeface="Arial"/>
              </a:rPr>
              <a:t>Expanded School / Business  / Community partnerships leverage resources, support  and opportunities for: </a:t>
            </a:r>
            <a:endParaRPr kumimoji="0" sz="1600" b="1" i="1" u="none" strike="noStrike" kern="0" cap="none" spc="0" normalizeH="0" baseline="0" noProof="0">
              <a:ln>
                <a:noFill/>
              </a:ln>
              <a:solidFill>
                <a:srgbClr val="000000"/>
              </a:solidFill>
              <a:effectLst/>
              <a:uLnTx/>
              <a:uFillTx/>
              <a:latin typeface="Arial"/>
              <a:cs typeface="Arial"/>
              <a:sym typeface="Arial"/>
            </a:endParaRPr>
          </a:p>
        </p:txBody>
      </p:sp>
      <p:pic>
        <p:nvPicPr>
          <p:cNvPr id="421" name="Google Shape;421;p66"/>
          <p:cNvPicPr preferRelativeResize="0"/>
          <p:nvPr/>
        </p:nvPicPr>
        <p:blipFill>
          <a:blip r:embed="rId3">
            <a:alphaModFix/>
          </a:blip>
          <a:stretch>
            <a:fillRect/>
          </a:stretch>
        </p:blipFill>
        <p:spPr>
          <a:xfrm>
            <a:off x="310426" y="2963825"/>
            <a:ext cx="2020799" cy="1515599"/>
          </a:xfrm>
          <a:prstGeom prst="rect">
            <a:avLst/>
          </a:prstGeom>
          <a:noFill/>
          <a:ln>
            <a:noFill/>
          </a:ln>
        </p:spPr>
      </p:pic>
      <p:pic>
        <p:nvPicPr>
          <p:cNvPr id="422" name="Google Shape;422;p66"/>
          <p:cNvPicPr preferRelativeResize="0"/>
          <p:nvPr/>
        </p:nvPicPr>
        <p:blipFill>
          <a:blip r:embed="rId4">
            <a:alphaModFix/>
          </a:blip>
          <a:stretch>
            <a:fillRect/>
          </a:stretch>
        </p:blipFill>
        <p:spPr>
          <a:xfrm>
            <a:off x="3188325" y="2849369"/>
            <a:ext cx="2120273" cy="1590204"/>
          </a:xfrm>
          <a:prstGeom prst="rect">
            <a:avLst/>
          </a:prstGeom>
          <a:noFill/>
          <a:ln>
            <a:noFill/>
          </a:ln>
        </p:spPr>
      </p:pic>
      <p:pic>
        <p:nvPicPr>
          <p:cNvPr id="423" name="Google Shape;423;p66"/>
          <p:cNvPicPr preferRelativeResize="0"/>
          <p:nvPr/>
        </p:nvPicPr>
        <p:blipFill>
          <a:blip r:embed="rId5">
            <a:alphaModFix/>
          </a:blip>
          <a:stretch>
            <a:fillRect/>
          </a:stretch>
        </p:blipFill>
        <p:spPr>
          <a:xfrm>
            <a:off x="130525" y="4879725"/>
            <a:ext cx="2510112" cy="1587729"/>
          </a:xfrm>
          <a:prstGeom prst="rect">
            <a:avLst/>
          </a:prstGeom>
          <a:noFill/>
          <a:ln>
            <a:noFill/>
          </a:ln>
        </p:spPr>
      </p:pic>
      <p:sp>
        <p:nvSpPr>
          <p:cNvPr id="424" name="Google Shape;424;p66"/>
          <p:cNvSpPr txBox="1"/>
          <p:nvPr/>
        </p:nvSpPr>
        <p:spPr>
          <a:xfrm>
            <a:off x="281150" y="4648975"/>
            <a:ext cx="2011200" cy="54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66"/>
          <p:cNvSpPr txBox="1"/>
          <p:nvPr/>
        </p:nvSpPr>
        <p:spPr>
          <a:xfrm>
            <a:off x="296725" y="4428075"/>
            <a:ext cx="2250000" cy="338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Collaborative Projects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66"/>
          <p:cNvSpPr txBox="1"/>
          <p:nvPr/>
        </p:nvSpPr>
        <p:spPr>
          <a:xfrm>
            <a:off x="2234975" y="4494675"/>
            <a:ext cx="3725100" cy="338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Enhanced partnerships with local manufacturers &amp; businesses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7" name="Google Shape;427;p66"/>
          <p:cNvPicPr preferRelativeResize="0"/>
          <p:nvPr/>
        </p:nvPicPr>
        <p:blipFill>
          <a:blip r:embed="rId6">
            <a:alphaModFix/>
          </a:blip>
          <a:stretch>
            <a:fillRect/>
          </a:stretch>
        </p:blipFill>
        <p:spPr>
          <a:xfrm>
            <a:off x="6165700" y="2708950"/>
            <a:ext cx="2697453" cy="1882573"/>
          </a:xfrm>
          <a:prstGeom prst="rect">
            <a:avLst/>
          </a:prstGeom>
          <a:noFill/>
          <a:ln>
            <a:noFill/>
          </a:ln>
        </p:spPr>
      </p:pic>
      <p:sp>
        <p:nvSpPr>
          <p:cNvPr id="428" name="Google Shape;428;p66"/>
          <p:cNvSpPr txBox="1"/>
          <p:nvPr/>
        </p:nvSpPr>
        <p:spPr>
          <a:xfrm>
            <a:off x="6338050" y="4591525"/>
            <a:ext cx="2540100" cy="338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STEM &amp; Manufacturing Panel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9" name="Google Shape;429;p66"/>
          <p:cNvPicPr preferRelativeResize="0"/>
          <p:nvPr/>
        </p:nvPicPr>
        <p:blipFill>
          <a:blip r:embed="rId7">
            <a:alphaModFix/>
          </a:blip>
          <a:stretch>
            <a:fillRect/>
          </a:stretch>
        </p:blipFill>
        <p:spPr>
          <a:xfrm>
            <a:off x="6115750" y="4998725"/>
            <a:ext cx="2747401" cy="1480675"/>
          </a:xfrm>
          <a:prstGeom prst="rect">
            <a:avLst/>
          </a:prstGeom>
          <a:noFill/>
          <a:ln>
            <a:noFill/>
          </a:ln>
        </p:spPr>
      </p:pic>
      <p:sp>
        <p:nvSpPr>
          <p:cNvPr id="430" name="Google Shape;430;p66"/>
          <p:cNvSpPr txBox="1"/>
          <p:nvPr/>
        </p:nvSpPr>
        <p:spPr>
          <a:xfrm>
            <a:off x="6158900" y="6479400"/>
            <a:ext cx="2661000" cy="162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Career Day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66"/>
          <p:cNvSpPr txBox="1"/>
          <p:nvPr/>
        </p:nvSpPr>
        <p:spPr>
          <a:xfrm>
            <a:off x="123950" y="6514400"/>
            <a:ext cx="2540100" cy="289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sng" strike="noStrike" kern="0" cap="none" spc="0" normalizeH="0" baseline="0" noProof="0">
                <a:ln>
                  <a:noFill/>
                </a:ln>
                <a:solidFill>
                  <a:srgbClr val="000000"/>
                </a:solidFill>
                <a:effectLst/>
                <a:uLnTx/>
                <a:uFillTx/>
                <a:latin typeface="Arial"/>
                <a:cs typeface="Arial"/>
                <a:sym typeface="Arial"/>
                <a:hlinkClick r:id="rId8"/>
              </a:rPr>
              <a:t>Go Baby Go &amp; Go Kid Go!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66"/>
          <p:cNvSpPr txBox="1"/>
          <p:nvPr/>
        </p:nvSpPr>
        <p:spPr>
          <a:xfrm>
            <a:off x="2470075" y="6357375"/>
            <a:ext cx="3630900" cy="446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Internships, Apprenticeships &amp;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Job Shadows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3" name="Google Shape;433;p66"/>
          <p:cNvPicPr preferRelativeResize="0"/>
          <p:nvPr/>
        </p:nvPicPr>
        <p:blipFill>
          <a:blip r:embed="rId9">
            <a:alphaModFix/>
          </a:blip>
          <a:stretch>
            <a:fillRect/>
          </a:stretch>
        </p:blipFill>
        <p:spPr>
          <a:xfrm rot="-5400000">
            <a:off x="3474975" y="4324124"/>
            <a:ext cx="1508976" cy="2660976"/>
          </a:xfrm>
          <a:prstGeom prst="rect">
            <a:avLst/>
          </a:prstGeom>
          <a:noFill/>
          <a:ln>
            <a:noFill/>
          </a:ln>
        </p:spPr>
      </p:pic>
      <p:sp>
        <p:nvSpPr>
          <p:cNvPr id="434" name="Google Shape;434;p66"/>
          <p:cNvSpPr txBox="1"/>
          <p:nvPr/>
        </p:nvSpPr>
        <p:spPr>
          <a:xfrm>
            <a:off x="166675" y="6867750"/>
            <a:ext cx="2510100" cy="16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6949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7"/>
          <p:cNvSpPr txBox="1">
            <a:spLocks noGrp="1"/>
          </p:cNvSpPr>
          <p:nvPr>
            <p:ph type="title"/>
          </p:nvPr>
        </p:nvSpPr>
        <p:spPr>
          <a:xfrm>
            <a:off x="2664050" y="984975"/>
            <a:ext cx="6214200" cy="102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Plainville Schools:</a:t>
            </a:r>
            <a:endParaRPr sz="4000"/>
          </a:p>
          <a:p>
            <a:pPr marL="0" lvl="0" indent="0" algn="l" rtl="0">
              <a:spcBef>
                <a:spcPts val="0"/>
              </a:spcBef>
              <a:spcAft>
                <a:spcPts val="0"/>
              </a:spcAft>
              <a:buNone/>
            </a:pPr>
            <a:r>
              <a:rPr lang="en" i="1"/>
              <a:t>An investment in our students’ future and in our community</a:t>
            </a:r>
            <a:endParaRPr sz="4000"/>
          </a:p>
        </p:txBody>
      </p:sp>
      <p:sp>
        <p:nvSpPr>
          <p:cNvPr id="440" name="Google Shape;440;p67"/>
          <p:cNvSpPr/>
          <p:nvPr/>
        </p:nvSpPr>
        <p:spPr>
          <a:xfrm>
            <a:off x="123950" y="151450"/>
            <a:ext cx="2469900" cy="2116800"/>
          </a:xfrm>
          <a:prstGeom prst="ellipse">
            <a:avLst/>
          </a:prstGeom>
          <a:solidFill>
            <a:srgbClr val="0000FF"/>
          </a:solidFill>
          <a:ln w="1143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FF"/>
                </a:solidFill>
                <a:effectLst/>
                <a:uLnTx/>
                <a:uFillTx/>
                <a:latin typeface="Calibri"/>
                <a:ea typeface="Calibri"/>
                <a:cs typeface="Calibri"/>
                <a:sym typeface="Calibri"/>
              </a:rPr>
              <a:t>STUDENTS</a:t>
            </a:r>
            <a:endParaRPr kumimoji="0" sz="2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1" name="Google Shape;441;p67"/>
          <p:cNvSpPr txBox="1"/>
          <p:nvPr/>
        </p:nvSpPr>
        <p:spPr>
          <a:xfrm>
            <a:off x="174150" y="2268363"/>
            <a:ext cx="8795700" cy="525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1"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67"/>
          <p:cNvSpPr txBox="1"/>
          <p:nvPr/>
        </p:nvSpPr>
        <p:spPr>
          <a:xfrm>
            <a:off x="281150" y="4648975"/>
            <a:ext cx="2011200" cy="54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67"/>
          <p:cNvSpPr txBox="1"/>
          <p:nvPr/>
        </p:nvSpPr>
        <p:spPr>
          <a:xfrm>
            <a:off x="2234975" y="4494675"/>
            <a:ext cx="3725100" cy="338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67"/>
          <p:cNvSpPr txBox="1"/>
          <p:nvPr/>
        </p:nvSpPr>
        <p:spPr>
          <a:xfrm>
            <a:off x="6338050" y="4591525"/>
            <a:ext cx="2540100" cy="338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67"/>
          <p:cNvSpPr txBox="1"/>
          <p:nvPr/>
        </p:nvSpPr>
        <p:spPr>
          <a:xfrm>
            <a:off x="6158900" y="6479400"/>
            <a:ext cx="2661000" cy="338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67"/>
          <p:cNvSpPr txBox="1"/>
          <p:nvPr/>
        </p:nvSpPr>
        <p:spPr>
          <a:xfrm>
            <a:off x="123950" y="6514400"/>
            <a:ext cx="2540100" cy="289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67"/>
          <p:cNvSpPr txBox="1"/>
          <p:nvPr/>
        </p:nvSpPr>
        <p:spPr>
          <a:xfrm>
            <a:off x="2470075" y="6357375"/>
            <a:ext cx="3630900" cy="446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7"/>
          <p:cNvSpPr txBox="1">
            <a:spLocks noGrp="1"/>
          </p:cNvSpPr>
          <p:nvPr>
            <p:ph type="body" idx="1"/>
          </p:nvPr>
        </p:nvSpPr>
        <p:spPr>
          <a:xfrm>
            <a:off x="174150" y="2320450"/>
            <a:ext cx="8795700" cy="449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Pre-K programs earned high scores, now fully accredited through NAEYC</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Successful NEASC process underway at PHS; 2-day visit completed</a:t>
            </a:r>
            <a:endParaRPr>
              <a:solidFill>
                <a:srgbClr val="000000"/>
              </a:solidFill>
            </a:endParaRPr>
          </a:p>
          <a:p>
            <a:pPr marL="457200" lvl="0" indent="-342900" algn="l" rtl="0">
              <a:lnSpc>
                <a:spcPct val="200000"/>
              </a:lnSpc>
              <a:spcBef>
                <a:spcPts val="0"/>
              </a:spcBef>
              <a:spcAft>
                <a:spcPts val="0"/>
              </a:spcAft>
              <a:buClr>
                <a:srgbClr val="000000"/>
              </a:buClr>
              <a:buSzPts val="1800"/>
              <a:buChar char="●"/>
            </a:pPr>
            <a:r>
              <a:rPr lang="en">
                <a:solidFill>
                  <a:srgbClr val="000000"/>
                </a:solidFill>
              </a:rPr>
              <a:t>Test scores on the rise</a:t>
            </a:r>
            <a:endParaRPr>
              <a:solidFill>
                <a:srgbClr val="000000"/>
              </a:solidFill>
            </a:endParaRPr>
          </a:p>
          <a:p>
            <a:pPr marL="457200" lvl="0" indent="0" algn="l" rtl="0">
              <a:lnSpc>
                <a:spcPct val="200000"/>
              </a:lnSpc>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457200" lvl="0" indent="0" algn="l" rtl="0">
              <a:spcBef>
                <a:spcPts val="1600"/>
              </a:spcBef>
              <a:spcAft>
                <a:spcPts val="1600"/>
              </a:spcAft>
              <a:buNone/>
            </a:pPr>
            <a:endParaRPr>
              <a:solidFill>
                <a:srgbClr val="000000"/>
              </a:solidFill>
            </a:endParaRPr>
          </a:p>
        </p:txBody>
      </p:sp>
      <p:sp>
        <p:nvSpPr>
          <p:cNvPr id="449" name="Google Shape;449;p67"/>
          <p:cNvSpPr txBox="1"/>
          <p:nvPr/>
        </p:nvSpPr>
        <p:spPr>
          <a:xfrm>
            <a:off x="123950" y="3650875"/>
            <a:ext cx="7847100" cy="4464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15000"/>
              </a:lnSpc>
              <a:spcBef>
                <a:spcPts val="0"/>
              </a:spcBef>
              <a:spcAft>
                <a:spcPts val="0"/>
              </a:spcAft>
              <a:buClr>
                <a:srgbClr val="000000"/>
              </a:buClr>
              <a:buSzPts val="1800"/>
              <a:buFont typeface="Roboto"/>
              <a:buChar char="●"/>
              <a:tabLst/>
              <a:defRPr/>
            </a:pPr>
            <a:r>
              <a:rPr kumimoji="0" lang="en" sz="1800" b="0" i="0" u="none" strike="noStrike" kern="0" cap="none" spc="0" normalizeH="0" baseline="0" noProof="0">
                <a:ln>
                  <a:noFill/>
                </a:ln>
                <a:solidFill>
                  <a:srgbClr val="000000"/>
                </a:solidFill>
                <a:effectLst/>
                <a:uLnTx/>
                <a:uFillTx/>
                <a:latin typeface="Roboto"/>
                <a:ea typeface="Roboto"/>
                <a:cs typeface="Roboto"/>
                <a:sym typeface="Roboto"/>
              </a:rPr>
              <a:t>State Champion Boys’ Soccer Team- </a:t>
            </a:r>
            <a:r>
              <a:rPr kumimoji="0" lang="en" sz="1800" b="1" i="0" u="none" strike="noStrike" kern="0" cap="none" spc="0" normalizeH="0" baseline="0" noProof="0">
                <a:ln>
                  <a:noFill/>
                </a:ln>
                <a:solidFill>
                  <a:srgbClr val="0000FF"/>
                </a:solidFill>
                <a:effectLst/>
                <a:uLnTx/>
                <a:uFillTx/>
                <a:latin typeface="Roboto"/>
                <a:ea typeface="Roboto"/>
                <a:cs typeface="Roboto"/>
                <a:sym typeface="Roboto"/>
              </a:rPr>
              <a:t>GO BLUE DEVILS!</a:t>
            </a:r>
            <a:endParaRPr kumimoji="0" sz="1400" b="1" i="0" u="none" strike="noStrike" kern="0" cap="none" spc="0" normalizeH="0" baseline="0" noProof="0">
              <a:ln>
                <a:noFill/>
              </a:ln>
              <a:solidFill>
                <a:srgbClr val="0000FF"/>
              </a:solidFill>
              <a:effectLst/>
              <a:uLnTx/>
              <a:uFillTx/>
              <a:latin typeface="Arial"/>
              <a:cs typeface="Arial"/>
              <a:sym typeface="Arial"/>
            </a:endParaRPr>
          </a:p>
        </p:txBody>
      </p:sp>
      <p:pic>
        <p:nvPicPr>
          <p:cNvPr id="450" name="Google Shape;450;p67"/>
          <p:cNvPicPr preferRelativeResize="0"/>
          <p:nvPr/>
        </p:nvPicPr>
        <p:blipFill>
          <a:blip r:embed="rId3">
            <a:alphaModFix/>
          </a:blip>
          <a:stretch>
            <a:fillRect/>
          </a:stretch>
        </p:blipFill>
        <p:spPr>
          <a:xfrm>
            <a:off x="6100975" y="4480813"/>
            <a:ext cx="2660999" cy="1995742"/>
          </a:xfrm>
          <a:prstGeom prst="rect">
            <a:avLst/>
          </a:prstGeom>
          <a:noFill/>
          <a:ln>
            <a:noFill/>
          </a:ln>
        </p:spPr>
      </p:pic>
      <p:pic>
        <p:nvPicPr>
          <p:cNvPr id="451" name="Google Shape;451;p67"/>
          <p:cNvPicPr preferRelativeResize="0"/>
          <p:nvPr/>
        </p:nvPicPr>
        <p:blipFill>
          <a:blip r:embed="rId4">
            <a:alphaModFix/>
          </a:blip>
          <a:stretch>
            <a:fillRect/>
          </a:stretch>
        </p:blipFill>
        <p:spPr>
          <a:xfrm>
            <a:off x="281150" y="4480825"/>
            <a:ext cx="2540099" cy="1995724"/>
          </a:xfrm>
          <a:prstGeom prst="rect">
            <a:avLst/>
          </a:prstGeom>
          <a:noFill/>
          <a:ln>
            <a:noFill/>
          </a:ln>
        </p:spPr>
      </p:pic>
      <p:pic>
        <p:nvPicPr>
          <p:cNvPr id="452" name="Google Shape;452;p67"/>
          <p:cNvPicPr preferRelativeResize="0"/>
          <p:nvPr/>
        </p:nvPicPr>
        <p:blipFill>
          <a:blip r:embed="rId5">
            <a:alphaModFix/>
          </a:blip>
          <a:stretch>
            <a:fillRect/>
          </a:stretch>
        </p:blipFill>
        <p:spPr>
          <a:xfrm>
            <a:off x="3024000" y="4092400"/>
            <a:ext cx="2874226" cy="2332025"/>
          </a:xfrm>
          <a:prstGeom prst="rect">
            <a:avLst/>
          </a:prstGeom>
          <a:noFill/>
          <a:ln>
            <a:noFill/>
          </a:ln>
        </p:spPr>
      </p:pic>
      <p:sp>
        <p:nvSpPr>
          <p:cNvPr id="453" name="Google Shape;453;p67"/>
          <p:cNvSpPr txBox="1"/>
          <p:nvPr/>
        </p:nvSpPr>
        <p:spPr>
          <a:xfrm>
            <a:off x="-2552825" y="3223475"/>
            <a:ext cx="2022900" cy="289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4" name="Google Shape;454;p67"/>
          <p:cNvPicPr preferRelativeResize="0"/>
          <p:nvPr/>
        </p:nvPicPr>
        <p:blipFill>
          <a:blip r:embed="rId6">
            <a:alphaModFix/>
          </a:blip>
          <a:stretch>
            <a:fillRect/>
          </a:stretch>
        </p:blipFill>
        <p:spPr>
          <a:xfrm>
            <a:off x="3078625" y="2988675"/>
            <a:ext cx="635463" cy="525900"/>
          </a:xfrm>
          <a:prstGeom prst="rect">
            <a:avLst/>
          </a:prstGeom>
          <a:noFill/>
          <a:ln>
            <a:noFill/>
          </a:ln>
        </p:spPr>
      </p:pic>
    </p:spTree>
    <p:extLst>
      <p:ext uri="{BB962C8B-B14F-4D97-AF65-F5344CB8AC3E}">
        <p14:creationId xmlns:p14="http://schemas.microsoft.com/office/powerpoint/2010/main" val="3294324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8"/>
          <p:cNvSpPr txBox="1">
            <a:spLocks noGrp="1"/>
          </p:cNvSpPr>
          <p:nvPr>
            <p:ph type="title"/>
          </p:nvPr>
        </p:nvSpPr>
        <p:spPr>
          <a:xfrm>
            <a:off x="3068500" y="296850"/>
            <a:ext cx="5924700" cy="182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Community Thoughts...</a:t>
            </a:r>
            <a:endParaRPr sz="4000"/>
          </a:p>
          <a:p>
            <a:pPr marL="0" lvl="0" indent="0" algn="l" rtl="0">
              <a:spcBef>
                <a:spcPts val="0"/>
              </a:spcBef>
              <a:spcAft>
                <a:spcPts val="0"/>
              </a:spcAft>
              <a:buNone/>
            </a:pPr>
            <a:endParaRPr sz="4000"/>
          </a:p>
        </p:txBody>
      </p:sp>
      <p:sp>
        <p:nvSpPr>
          <p:cNvPr id="460" name="Google Shape;460;p68"/>
          <p:cNvSpPr txBox="1">
            <a:spLocks noGrp="1"/>
          </p:cNvSpPr>
          <p:nvPr>
            <p:ph type="body" idx="1"/>
          </p:nvPr>
        </p:nvSpPr>
        <p:spPr>
          <a:xfrm>
            <a:off x="150" y="2570500"/>
            <a:ext cx="6466500" cy="34941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rgbClr val="000000"/>
              </a:buClr>
              <a:buSzPts val="1600"/>
              <a:buFont typeface="Arial"/>
              <a:buChar char="●"/>
            </a:pPr>
            <a:r>
              <a:rPr lang="en" sz="1600" b="1" i="1">
                <a:solidFill>
                  <a:srgbClr val="000000"/>
                </a:solidFill>
                <a:latin typeface="Arial"/>
                <a:ea typeface="Arial"/>
                <a:cs typeface="Arial"/>
                <a:sym typeface="Arial"/>
              </a:rPr>
              <a:t>“School environment and culture appears to be positive, nurturing and quite enthusiastic. It provides the setting for effective teaching and learning”</a:t>
            </a:r>
            <a:endParaRPr sz="1600" b="1" i="1">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b="1" i="1">
              <a:solidFill>
                <a:srgbClr val="000000"/>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rgbClr val="000000"/>
              </a:buClr>
              <a:buSzPts val="1600"/>
              <a:buFont typeface="Arial"/>
              <a:buChar char="●"/>
            </a:pPr>
            <a:r>
              <a:rPr lang="en" sz="1600" b="1" i="1">
                <a:solidFill>
                  <a:srgbClr val="000000"/>
                </a:solidFill>
                <a:latin typeface="Arial"/>
                <a:ea typeface="Arial"/>
                <a:cs typeface="Arial"/>
                <a:sym typeface="Arial"/>
              </a:rPr>
              <a:t>“Professionalism and collegiality are held in high regard and members of this school community work collaboratively to support student achievement”</a:t>
            </a:r>
            <a:endParaRPr sz="1600" b="1" i="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b="1" i="1">
              <a:solidFill>
                <a:srgbClr val="000000"/>
              </a:solidFill>
              <a:latin typeface="Helvetica Neue"/>
              <a:ea typeface="Helvetica Neue"/>
              <a:cs typeface="Helvetica Neue"/>
              <a:sym typeface="Helvetica Neue"/>
            </a:endParaRPr>
          </a:p>
          <a:p>
            <a:pPr marL="457200" lvl="0" indent="-330200" algn="l" rtl="0">
              <a:lnSpc>
                <a:spcPct val="150000"/>
              </a:lnSpc>
              <a:spcBef>
                <a:spcPts val="0"/>
              </a:spcBef>
              <a:spcAft>
                <a:spcPts val="0"/>
              </a:spcAft>
              <a:buClr>
                <a:srgbClr val="000000"/>
              </a:buClr>
              <a:buSzPts val="1600"/>
              <a:buFont typeface="Arial"/>
              <a:buChar char="●"/>
            </a:pPr>
            <a:r>
              <a:rPr lang="en" sz="1600" b="1" i="1">
                <a:solidFill>
                  <a:srgbClr val="000000"/>
                </a:solidFill>
                <a:latin typeface="Arial"/>
                <a:ea typeface="Arial"/>
                <a:cs typeface="Arial"/>
                <a:sym typeface="Arial"/>
              </a:rPr>
              <a:t>“Collaboration among staff is a top priority”</a:t>
            </a:r>
            <a:endParaRPr sz="1600" b="1" i="1">
              <a:solidFill>
                <a:srgbClr val="000000"/>
              </a:solidFill>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b="1" i="1">
                <a:solidFill>
                  <a:srgbClr val="000000"/>
                </a:solidFill>
                <a:latin typeface="Arial"/>
                <a:ea typeface="Arial"/>
                <a:cs typeface="Arial"/>
                <a:sym typeface="Arial"/>
              </a:rPr>
              <a:t>“There are many opportunities for collaboration. Working as a team allows teachers to draw more support, learn from each other, be more effective, and share creative ideas”</a:t>
            </a:r>
            <a:endParaRPr sz="1600" b="1" i="1">
              <a:solidFill>
                <a:srgbClr val="000000"/>
              </a:solidFill>
              <a:latin typeface="Arial"/>
              <a:ea typeface="Arial"/>
              <a:cs typeface="Arial"/>
              <a:sym typeface="Arial"/>
            </a:endParaRPr>
          </a:p>
        </p:txBody>
      </p:sp>
      <p:sp>
        <p:nvSpPr>
          <p:cNvPr id="461" name="Google Shape;461;p68"/>
          <p:cNvSpPr/>
          <p:nvPr/>
        </p:nvSpPr>
        <p:spPr>
          <a:xfrm>
            <a:off x="298175" y="144825"/>
            <a:ext cx="2470500" cy="2255700"/>
          </a:xfrm>
          <a:prstGeom prst="ellipse">
            <a:avLst/>
          </a:prstGeom>
          <a:solidFill>
            <a:srgbClr val="FF0000"/>
          </a:solidFill>
          <a:ln w="1143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FF"/>
                </a:solidFill>
                <a:effectLst/>
                <a:uLnTx/>
                <a:uFillTx/>
                <a:latin typeface="Calibri"/>
                <a:ea typeface="Calibri"/>
                <a:cs typeface="Calibri"/>
                <a:sym typeface="Calibri"/>
              </a:rPr>
              <a:t>TEACHING</a:t>
            </a:r>
            <a:endParaRPr kumimoji="0" sz="28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62" name="Google Shape;462;p68"/>
          <p:cNvPicPr preferRelativeResize="0"/>
          <p:nvPr/>
        </p:nvPicPr>
        <p:blipFill>
          <a:blip r:embed="rId3">
            <a:alphaModFix/>
          </a:blip>
          <a:stretch>
            <a:fillRect/>
          </a:stretch>
        </p:blipFill>
        <p:spPr>
          <a:xfrm>
            <a:off x="6396550" y="2346425"/>
            <a:ext cx="2538323" cy="1826100"/>
          </a:xfrm>
          <a:prstGeom prst="rect">
            <a:avLst/>
          </a:prstGeom>
          <a:noFill/>
          <a:ln w="38100" cap="flat" cmpd="sng">
            <a:solidFill>
              <a:srgbClr val="FF0000"/>
            </a:solidFill>
            <a:prstDash val="solid"/>
            <a:round/>
            <a:headEnd type="none" w="sm" len="sm"/>
            <a:tailEnd type="none" w="sm" len="sm"/>
          </a:ln>
        </p:spPr>
      </p:pic>
      <p:pic>
        <p:nvPicPr>
          <p:cNvPr id="463" name="Google Shape;463;p68"/>
          <p:cNvPicPr preferRelativeResize="0"/>
          <p:nvPr/>
        </p:nvPicPr>
        <p:blipFill>
          <a:blip r:embed="rId4">
            <a:alphaModFix/>
          </a:blip>
          <a:stretch>
            <a:fillRect/>
          </a:stretch>
        </p:blipFill>
        <p:spPr>
          <a:xfrm>
            <a:off x="6479450" y="4396000"/>
            <a:ext cx="2372550" cy="2083400"/>
          </a:xfrm>
          <a:prstGeom prst="rect">
            <a:avLst/>
          </a:prstGeom>
          <a:noFill/>
          <a:ln>
            <a:noFill/>
          </a:ln>
        </p:spPr>
      </p:pic>
    </p:spTree>
    <p:extLst>
      <p:ext uri="{BB962C8B-B14F-4D97-AF65-F5344CB8AC3E}">
        <p14:creationId xmlns:p14="http://schemas.microsoft.com/office/powerpoint/2010/main" val="62427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20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9"/>
          <p:cNvSpPr txBox="1">
            <a:spLocks noGrp="1"/>
          </p:cNvSpPr>
          <p:nvPr>
            <p:ph type="title"/>
          </p:nvPr>
        </p:nvSpPr>
        <p:spPr>
          <a:xfrm>
            <a:off x="3068500" y="296850"/>
            <a:ext cx="5792100" cy="182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Plainville Schools:</a:t>
            </a:r>
            <a:endParaRPr sz="4000"/>
          </a:p>
          <a:p>
            <a:pPr marL="0" lvl="0" indent="0" algn="l" rtl="0">
              <a:spcBef>
                <a:spcPts val="0"/>
              </a:spcBef>
              <a:spcAft>
                <a:spcPts val="0"/>
              </a:spcAft>
              <a:buNone/>
            </a:pPr>
            <a:r>
              <a:rPr lang="en" i="1"/>
              <a:t>An investment in our students’ future and in our community</a:t>
            </a:r>
            <a:endParaRPr sz="4000"/>
          </a:p>
        </p:txBody>
      </p:sp>
      <p:sp>
        <p:nvSpPr>
          <p:cNvPr id="469" name="Google Shape;469;p69"/>
          <p:cNvSpPr txBox="1">
            <a:spLocks noGrp="1"/>
          </p:cNvSpPr>
          <p:nvPr>
            <p:ph type="body" idx="1"/>
          </p:nvPr>
        </p:nvSpPr>
        <p:spPr>
          <a:xfrm>
            <a:off x="150" y="2400525"/>
            <a:ext cx="5628300" cy="44577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rgbClr val="000000"/>
              </a:buClr>
              <a:buSzPts val="2400"/>
              <a:buChar char="★"/>
            </a:pPr>
            <a:r>
              <a:rPr lang="en" sz="2400" b="1" dirty="0">
                <a:solidFill>
                  <a:srgbClr val="000000"/>
                </a:solidFill>
              </a:rPr>
              <a:t>Professional Learning Communities (PLC)  </a:t>
            </a:r>
            <a:endParaRPr sz="2400" b="1" dirty="0">
              <a:solidFill>
                <a:srgbClr val="000000"/>
              </a:solidFill>
            </a:endParaRPr>
          </a:p>
          <a:p>
            <a:pPr marL="457200" lvl="0" indent="-381000" algn="l" rtl="0">
              <a:lnSpc>
                <a:spcPct val="100000"/>
              </a:lnSpc>
              <a:spcBef>
                <a:spcPts val="1000"/>
              </a:spcBef>
              <a:spcAft>
                <a:spcPts val="0"/>
              </a:spcAft>
              <a:buClr>
                <a:srgbClr val="000000"/>
              </a:buClr>
              <a:buSzPts val="2400"/>
              <a:buChar char="★"/>
            </a:pPr>
            <a:r>
              <a:rPr lang="en" sz="2400" b="1" dirty="0">
                <a:solidFill>
                  <a:srgbClr val="000000"/>
                </a:solidFill>
              </a:rPr>
              <a:t>Professional Development </a:t>
            </a:r>
            <a:endParaRPr sz="2400" b="1" dirty="0">
              <a:solidFill>
                <a:srgbClr val="000000"/>
              </a:solidFill>
            </a:endParaRPr>
          </a:p>
          <a:p>
            <a:pPr marL="914400" lvl="1" indent="-381000" algn="l" rtl="0">
              <a:lnSpc>
                <a:spcPct val="100000"/>
              </a:lnSpc>
              <a:spcBef>
                <a:spcPts val="1000"/>
              </a:spcBef>
              <a:spcAft>
                <a:spcPts val="0"/>
              </a:spcAft>
              <a:buClr>
                <a:srgbClr val="000000"/>
              </a:buClr>
              <a:buSzPts val="2400"/>
              <a:buChar char="○"/>
            </a:pPr>
            <a:r>
              <a:rPr lang="en" sz="2400" b="1" dirty="0">
                <a:solidFill>
                  <a:srgbClr val="000000"/>
                </a:solidFill>
              </a:rPr>
              <a:t>Culturally Responsive Education (CRE) </a:t>
            </a:r>
          </a:p>
          <a:p>
            <a:pPr marL="914400" lvl="1" indent="-381000" algn="l" rtl="0">
              <a:lnSpc>
                <a:spcPct val="100000"/>
              </a:lnSpc>
              <a:spcBef>
                <a:spcPts val="1000"/>
              </a:spcBef>
              <a:spcAft>
                <a:spcPts val="0"/>
              </a:spcAft>
              <a:buClr>
                <a:srgbClr val="000000"/>
              </a:buClr>
              <a:buSzPts val="2400"/>
              <a:buChar char="○"/>
            </a:pPr>
            <a:r>
              <a:rPr lang="en" sz="2400" b="1" dirty="0">
                <a:solidFill>
                  <a:srgbClr val="000000"/>
                </a:solidFill>
              </a:rPr>
              <a:t>Embedded ELL Student Support Strategies</a:t>
            </a:r>
            <a:endParaRPr sz="2400" b="1" dirty="0">
              <a:solidFill>
                <a:srgbClr val="000000"/>
              </a:solidFill>
            </a:endParaRPr>
          </a:p>
          <a:p>
            <a:pPr marL="914400" lvl="1" indent="-381000" algn="l" rtl="0">
              <a:lnSpc>
                <a:spcPct val="100000"/>
              </a:lnSpc>
              <a:spcBef>
                <a:spcPts val="1000"/>
              </a:spcBef>
              <a:spcAft>
                <a:spcPts val="0"/>
              </a:spcAft>
              <a:buClr>
                <a:srgbClr val="000000"/>
              </a:buClr>
              <a:buSzPts val="2400"/>
              <a:buChar char="○"/>
            </a:pPr>
            <a:r>
              <a:rPr lang="en" sz="2400" b="1" dirty="0">
                <a:solidFill>
                  <a:srgbClr val="000000"/>
                </a:solidFill>
              </a:rPr>
              <a:t>Professional Development Days</a:t>
            </a:r>
            <a:endParaRPr sz="2400" b="1" dirty="0">
              <a:solidFill>
                <a:srgbClr val="000000"/>
              </a:solidFill>
            </a:endParaRPr>
          </a:p>
          <a:p>
            <a:pPr marL="914400" lvl="1" indent="-381000" algn="l" rtl="0">
              <a:lnSpc>
                <a:spcPct val="100000"/>
              </a:lnSpc>
              <a:spcBef>
                <a:spcPts val="1000"/>
              </a:spcBef>
              <a:spcAft>
                <a:spcPts val="0"/>
              </a:spcAft>
              <a:buClr>
                <a:srgbClr val="000000"/>
              </a:buClr>
              <a:buSzPts val="2400"/>
              <a:buChar char="○"/>
            </a:pPr>
            <a:r>
              <a:rPr lang="en" sz="2400" b="1" dirty="0">
                <a:solidFill>
                  <a:srgbClr val="000000"/>
                </a:solidFill>
              </a:rPr>
              <a:t>Science Center Partnership</a:t>
            </a:r>
            <a:endParaRPr sz="2400" b="1" dirty="0">
              <a:solidFill>
                <a:srgbClr val="000000"/>
              </a:solidFill>
            </a:endParaRPr>
          </a:p>
          <a:p>
            <a:pPr marL="0" lvl="0" indent="0" algn="l" rtl="0">
              <a:lnSpc>
                <a:spcPct val="100000"/>
              </a:lnSpc>
              <a:spcBef>
                <a:spcPts val="1000"/>
              </a:spcBef>
              <a:spcAft>
                <a:spcPts val="0"/>
              </a:spcAft>
              <a:buNone/>
            </a:pPr>
            <a:endParaRPr sz="2400" b="1" i="1" dirty="0"/>
          </a:p>
          <a:p>
            <a:pPr marL="0" lvl="0" indent="0" algn="l" rtl="0">
              <a:lnSpc>
                <a:spcPct val="100000"/>
              </a:lnSpc>
              <a:spcBef>
                <a:spcPts val="1000"/>
              </a:spcBef>
              <a:spcAft>
                <a:spcPts val="0"/>
              </a:spcAft>
              <a:buNone/>
            </a:pPr>
            <a:endParaRPr sz="1400" dirty="0"/>
          </a:p>
          <a:p>
            <a:pPr marL="0" lvl="0" indent="0" algn="l" rtl="0">
              <a:lnSpc>
                <a:spcPct val="100000"/>
              </a:lnSpc>
              <a:spcBef>
                <a:spcPts val="1000"/>
              </a:spcBef>
              <a:spcAft>
                <a:spcPts val="1000"/>
              </a:spcAft>
              <a:buNone/>
            </a:pPr>
            <a:endParaRPr sz="1400" dirty="0"/>
          </a:p>
        </p:txBody>
      </p:sp>
      <p:sp>
        <p:nvSpPr>
          <p:cNvPr id="470" name="Google Shape;470;p69"/>
          <p:cNvSpPr/>
          <p:nvPr/>
        </p:nvSpPr>
        <p:spPr>
          <a:xfrm>
            <a:off x="298175" y="144825"/>
            <a:ext cx="2470500" cy="2255700"/>
          </a:xfrm>
          <a:prstGeom prst="ellipse">
            <a:avLst/>
          </a:prstGeom>
          <a:solidFill>
            <a:srgbClr val="FF0000"/>
          </a:solidFill>
          <a:ln w="1143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FF"/>
                </a:solidFill>
                <a:effectLst/>
                <a:uLnTx/>
                <a:uFillTx/>
                <a:latin typeface="Calibri"/>
                <a:ea typeface="Calibri"/>
                <a:cs typeface="Calibri"/>
                <a:sym typeface="Calibri"/>
              </a:rPr>
              <a:t>TEACHING</a:t>
            </a:r>
            <a:endParaRPr kumimoji="0" sz="28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1" name="Google Shape;471;p69"/>
          <p:cNvPicPr preferRelativeResize="0"/>
          <p:nvPr/>
        </p:nvPicPr>
        <p:blipFill>
          <a:blip r:embed="rId3">
            <a:alphaModFix/>
          </a:blip>
          <a:stretch>
            <a:fillRect/>
          </a:stretch>
        </p:blipFill>
        <p:spPr>
          <a:xfrm>
            <a:off x="6476425" y="2548000"/>
            <a:ext cx="2384174" cy="1589450"/>
          </a:xfrm>
          <a:prstGeom prst="rect">
            <a:avLst/>
          </a:prstGeom>
          <a:noFill/>
          <a:ln>
            <a:noFill/>
          </a:ln>
        </p:spPr>
      </p:pic>
      <p:pic>
        <p:nvPicPr>
          <p:cNvPr id="472" name="Google Shape;472;p69"/>
          <p:cNvPicPr preferRelativeResize="0"/>
          <p:nvPr/>
        </p:nvPicPr>
        <p:blipFill>
          <a:blip r:embed="rId4">
            <a:alphaModFix/>
          </a:blip>
          <a:stretch>
            <a:fillRect/>
          </a:stretch>
        </p:blipFill>
        <p:spPr>
          <a:xfrm>
            <a:off x="5956950" y="4473872"/>
            <a:ext cx="2372551" cy="1779413"/>
          </a:xfrm>
          <a:prstGeom prst="rect">
            <a:avLst/>
          </a:prstGeom>
          <a:noFill/>
          <a:ln>
            <a:noFill/>
          </a:ln>
        </p:spPr>
      </p:pic>
    </p:spTree>
    <p:extLst>
      <p:ext uri="{BB962C8B-B14F-4D97-AF65-F5344CB8AC3E}">
        <p14:creationId xmlns:p14="http://schemas.microsoft.com/office/powerpoint/2010/main" val="11449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2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p:txBody>
          <a:bodyPr>
            <a:normAutofit/>
          </a:bodyPr>
          <a:lstStyle/>
          <a:p>
            <a:r>
              <a:rPr lang="en-US" sz="1800" dirty="0"/>
              <a:t>FY 2009	-	$52,694,589</a:t>
            </a:r>
          </a:p>
          <a:p>
            <a:r>
              <a:rPr lang="en-US" sz="1800" dirty="0"/>
              <a:t>FY 2019	-	$60,056,058</a:t>
            </a:r>
          </a:p>
          <a:p>
            <a:r>
              <a:rPr lang="en-US" sz="1800" dirty="0">
                <a:solidFill>
                  <a:srgbClr val="FF0000"/>
                </a:solidFill>
              </a:rPr>
              <a:t>Difference	-	$7,361,469</a:t>
            </a:r>
          </a:p>
          <a:p>
            <a:pPr marL="2057400" lvl="6" indent="0">
              <a:buNone/>
            </a:pPr>
            <a:r>
              <a:rPr lang="en-US" sz="1500" dirty="0">
                <a:solidFill>
                  <a:srgbClr val="FF0000"/>
                </a:solidFill>
              </a:rPr>
              <a:t>	14% over ten years</a:t>
            </a:r>
          </a:p>
          <a:p>
            <a:pPr marL="2057400" lvl="6" indent="0">
              <a:buNone/>
            </a:pPr>
            <a:r>
              <a:rPr lang="en-US" sz="1500" dirty="0">
                <a:solidFill>
                  <a:srgbClr val="FF0000"/>
                </a:solidFill>
              </a:rPr>
              <a:t>	1.4% per year average</a:t>
            </a: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17415" y="2870617"/>
            <a:ext cx="1427672" cy="0"/>
          </a:xfrm>
          <a:prstGeom prst="line">
            <a:avLst/>
          </a:prstGeom>
        </p:spPr>
        <p:style>
          <a:lnRef idx="3">
            <a:schemeClr val="dk1"/>
          </a:lnRef>
          <a:fillRef idx="0">
            <a:schemeClr val="dk1"/>
          </a:fillRef>
          <a:effectRef idx="2">
            <a:schemeClr val="dk1"/>
          </a:effectRef>
          <a:fontRef idx="minor">
            <a:schemeClr val="tx1"/>
          </a:fontRef>
        </p:style>
      </p:cxnSp>
      <p:sp>
        <p:nvSpPr>
          <p:cNvPr id="6" name="Google Shape;384;p67">
            <a:extLst>
              <a:ext uri="{FF2B5EF4-FFF2-40B4-BE49-F238E27FC236}">
                <a16:creationId xmlns:a16="http://schemas.microsoft.com/office/drawing/2014/main" id="{35F783BA-84D1-4107-951A-9FA3F7381D58}"/>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Expenditures – 10 Year Change</a:t>
            </a:r>
          </a:p>
        </p:txBody>
      </p:sp>
    </p:spTree>
    <p:extLst>
      <p:ext uri="{BB962C8B-B14F-4D97-AF65-F5344CB8AC3E}">
        <p14:creationId xmlns:p14="http://schemas.microsoft.com/office/powerpoint/2010/main" val="2305832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0"/>
          <p:cNvSpPr txBox="1">
            <a:spLocks noGrp="1"/>
          </p:cNvSpPr>
          <p:nvPr>
            <p:ph type="title"/>
          </p:nvPr>
        </p:nvSpPr>
        <p:spPr>
          <a:xfrm>
            <a:off x="3102025" y="102225"/>
            <a:ext cx="5592000" cy="190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Plainville Schools:</a:t>
            </a:r>
            <a:endParaRPr sz="4000"/>
          </a:p>
          <a:p>
            <a:pPr marL="0" lvl="0" indent="0" algn="l" rtl="0">
              <a:spcBef>
                <a:spcPts val="0"/>
              </a:spcBef>
              <a:spcAft>
                <a:spcPts val="0"/>
              </a:spcAft>
              <a:buNone/>
            </a:pPr>
            <a:r>
              <a:rPr lang="en" i="1"/>
              <a:t>An investment in our students’ future and in our community</a:t>
            </a:r>
            <a:endParaRPr sz="4000" i="1"/>
          </a:p>
        </p:txBody>
      </p:sp>
      <p:sp>
        <p:nvSpPr>
          <p:cNvPr id="478" name="Google Shape;478;p70"/>
          <p:cNvSpPr/>
          <p:nvPr/>
        </p:nvSpPr>
        <p:spPr>
          <a:xfrm>
            <a:off x="234275" y="102225"/>
            <a:ext cx="2457600" cy="2146200"/>
          </a:xfrm>
          <a:prstGeom prst="ellipse">
            <a:avLst/>
          </a:prstGeom>
          <a:solidFill>
            <a:srgbClr val="008000"/>
          </a:solidFill>
          <a:ln w="1143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FF"/>
                </a:solidFill>
                <a:effectLst/>
                <a:uLnTx/>
                <a:uFillTx/>
                <a:latin typeface="Calibri"/>
                <a:ea typeface="Calibri"/>
                <a:cs typeface="Calibri"/>
                <a:sym typeface="Calibri"/>
              </a:rPr>
              <a:t>LEARNING</a:t>
            </a:r>
            <a:endParaRPr kumimoji="0" sz="2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9" name="Google Shape;479;p70"/>
          <p:cNvSpPr txBox="1"/>
          <p:nvPr/>
        </p:nvSpPr>
        <p:spPr>
          <a:xfrm>
            <a:off x="2632525" y="1895800"/>
            <a:ext cx="5181300" cy="770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sng" strike="noStrike" kern="0" cap="none" spc="0" normalizeH="0" baseline="0" noProof="0">
              <a:ln>
                <a:noFill/>
              </a:ln>
              <a:solidFill>
                <a:srgbClr val="FFFFFF"/>
              </a:solidFill>
              <a:effectLst/>
              <a:uLnTx/>
              <a:uFillTx/>
              <a:latin typeface="Arial"/>
              <a:cs typeface="Arial"/>
              <a:sym typeface="Arial"/>
            </a:endParaRPr>
          </a:p>
        </p:txBody>
      </p:sp>
      <p:sp>
        <p:nvSpPr>
          <p:cNvPr id="480" name="Google Shape;480;p70"/>
          <p:cNvSpPr txBox="1"/>
          <p:nvPr/>
        </p:nvSpPr>
        <p:spPr>
          <a:xfrm>
            <a:off x="60250" y="2480125"/>
            <a:ext cx="5592000" cy="1355400"/>
          </a:xfrm>
          <a:prstGeom prst="rect">
            <a:avLst/>
          </a:prstGeom>
          <a:noFill/>
          <a:ln>
            <a:noFill/>
          </a:ln>
        </p:spPr>
        <p:txBody>
          <a:bodyPr spcFirstLastPara="1" wrap="square" lIns="91425" tIns="91425" rIns="91425" bIns="91425" anchor="ctr" anchorCtr="0">
            <a:noAutofit/>
          </a:bodyPr>
          <a:lstStyle/>
          <a:p>
            <a:pPr marL="457200" marR="0" lvl="0" indent="-317500" algn="just" defTabSz="914400" rtl="0" eaLnBrk="1" fontAlgn="auto" latinLnBrk="0" hangingPunct="1">
              <a:lnSpc>
                <a:spcPct val="115000"/>
              </a:lnSpc>
              <a:spcBef>
                <a:spcPts val="0"/>
              </a:spcBef>
              <a:spcAft>
                <a:spcPts val="0"/>
              </a:spcAft>
              <a:buClr>
                <a:srgbClr val="000000"/>
              </a:buClr>
              <a:buSzPts val="1400"/>
              <a:buFont typeface="Arial"/>
              <a:buChar char="●"/>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“I think our schools are doing well preparing our students for 21st century world of work. We have invested in STEM and are consistently encouraging our students to explore and refine their interests in this area. Our students will be the workers and employers of our futures.” </a:t>
            </a:r>
            <a:endParaRPr kumimoji="0" sz="1400" b="1" i="1"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endParaRPr kumimoji="0" sz="1050" b="1" i="1"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70"/>
          <p:cNvSpPr txBox="1"/>
          <p:nvPr/>
        </p:nvSpPr>
        <p:spPr>
          <a:xfrm>
            <a:off x="60250" y="3735250"/>
            <a:ext cx="3922800" cy="993900"/>
          </a:xfrm>
          <a:prstGeom prst="rect">
            <a:avLst/>
          </a:prstGeom>
          <a:noFill/>
          <a:ln>
            <a:noFill/>
          </a:ln>
        </p:spPr>
        <p:txBody>
          <a:bodyPr spcFirstLastPara="1" wrap="square" lIns="91425" tIns="91425" rIns="91425" bIns="91425" anchor="t" anchorCtr="0">
            <a:noAutofit/>
          </a:bodyPr>
          <a:lstStyle/>
          <a:p>
            <a:pPr marL="457200" marR="0" lvl="0" indent="-317500" algn="just" defTabSz="914400" rtl="0" eaLnBrk="1" fontAlgn="auto" latinLnBrk="0" hangingPunct="1">
              <a:lnSpc>
                <a:spcPct val="115000"/>
              </a:lnSpc>
              <a:spcBef>
                <a:spcPts val="0"/>
              </a:spcBef>
              <a:spcAft>
                <a:spcPts val="0"/>
              </a:spcAft>
              <a:buClr>
                <a:srgbClr val="000000"/>
              </a:buClr>
              <a:buSzPts val="1400"/>
              <a:buFont typeface="Arial"/>
              <a:buChar char="●"/>
              <a:tabLst/>
              <a:defRPr/>
            </a:pPr>
            <a:r>
              <a:rPr kumimoji="0" lang="en" sz="1400" b="1" i="0" u="none" strike="noStrike" kern="0" cap="none" spc="0" normalizeH="0" baseline="0" noProof="0">
                <a:ln>
                  <a:noFill/>
                </a:ln>
                <a:solidFill>
                  <a:srgbClr val="000000"/>
                </a:solidFill>
                <a:effectLst/>
                <a:uLnTx/>
                <a:uFillTx/>
                <a:latin typeface="Arial"/>
                <a:cs typeface="Arial"/>
                <a:sym typeface="Arial"/>
              </a:rPr>
              <a:t>“</a:t>
            </a:r>
            <a:r>
              <a:rPr kumimoji="0" lang="en" sz="1400" b="1" i="1" u="none" strike="noStrike" kern="0" cap="none" spc="0" normalizeH="0" baseline="0" noProof="0">
                <a:ln>
                  <a:noFill/>
                </a:ln>
                <a:solidFill>
                  <a:srgbClr val="000000"/>
                </a:solidFill>
                <a:effectLst/>
                <a:uLnTx/>
                <a:uFillTx/>
                <a:latin typeface="Arial"/>
                <a:cs typeface="Arial"/>
                <a:sym typeface="Arial"/>
              </a:rPr>
              <a:t>We are ahead in Technology,STEM, STEAM, and Music. We also are a leader in all day five day Pre-K.</a:t>
            </a:r>
            <a:r>
              <a:rPr kumimoji="0" lang="en" sz="1400" b="1"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70"/>
          <p:cNvSpPr txBox="1"/>
          <p:nvPr/>
        </p:nvSpPr>
        <p:spPr>
          <a:xfrm>
            <a:off x="60250" y="4648975"/>
            <a:ext cx="5000400" cy="1395600"/>
          </a:xfrm>
          <a:prstGeom prst="rect">
            <a:avLst/>
          </a:prstGeom>
          <a:noFill/>
          <a:ln>
            <a:noFill/>
          </a:ln>
        </p:spPr>
        <p:txBody>
          <a:bodyPr spcFirstLastPara="1" wrap="square" lIns="91425" tIns="91425" rIns="91425" bIns="91425" anchor="t" anchorCtr="0">
            <a:noAutofit/>
          </a:bodyPr>
          <a:lstStyle/>
          <a:p>
            <a:pPr marL="457200" marR="0" lvl="0" indent="-317500" algn="just" defTabSz="914400" rtl="0" eaLnBrk="1" fontAlgn="auto" latinLnBrk="0" hangingPunct="1">
              <a:lnSpc>
                <a:spcPct val="115000"/>
              </a:lnSpc>
              <a:spcBef>
                <a:spcPts val="0"/>
              </a:spcBef>
              <a:spcAft>
                <a:spcPts val="0"/>
              </a:spcAft>
              <a:buClr>
                <a:srgbClr val="000000"/>
              </a:buClr>
              <a:buSzPts val="1400"/>
              <a:buFont typeface="Arial"/>
              <a:buChar char="●"/>
              <a:tabLst/>
              <a:defRPr/>
            </a:pPr>
            <a:r>
              <a:rPr kumimoji="0" lang="en" sz="1400" b="1" i="0" u="none" strike="noStrike" kern="0" cap="none" spc="0" normalizeH="0" baseline="0" noProof="0">
                <a:ln>
                  <a:noFill/>
                </a:ln>
                <a:solidFill>
                  <a:srgbClr val="000000"/>
                </a:solidFill>
                <a:effectLst/>
                <a:uLnTx/>
                <a:uFillTx/>
                <a:latin typeface="Arial"/>
                <a:cs typeface="Arial"/>
                <a:sym typeface="Arial"/>
              </a:rPr>
              <a:t>“</a:t>
            </a:r>
            <a:r>
              <a:rPr kumimoji="0" lang="en" sz="1400" b="1" i="1" u="none" strike="noStrike" kern="0" cap="none" spc="0" normalizeH="0" baseline="0" noProof="0">
                <a:ln>
                  <a:noFill/>
                </a:ln>
                <a:solidFill>
                  <a:srgbClr val="000000"/>
                </a:solidFill>
                <a:effectLst/>
                <a:uLnTx/>
                <a:uFillTx/>
                <a:latin typeface="Arial"/>
                <a:cs typeface="Arial"/>
                <a:sym typeface="Arial"/>
              </a:rPr>
              <a:t>I believe the school is doing well in preparing us for our future and giving us tools and skills that we need. It's important so that we succeed  in the rest of the school year, in college, and in getting a job.”</a:t>
            </a:r>
            <a:endParaRPr kumimoji="0" sz="1400" b="1" i="1"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70"/>
          <p:cNvSpPr txBox="1"/>
          <p:nvPr/>
        </p:nvSpPr>
        <p:spPr>
          <a:xfrm>
            <a:off x="60250" y="5914150"/>
            <a:ext cx="5833500" cy="883500"/>
          </a:xfrm>
          <a:prstGeom prst="rect">
            <a:avLst/>
          </a:prstGeom>
          <a:noFill/>
          <a:ln>
            <a:noFill/>
          </a:ln>
        </p:spPr>
        <p:txBody>
          <a:bodyPr spcFirstLastPara="1" wrap="square" lIns="91425" tIns="91425" rIns="91425" bIns="91425" anchor="t" anchorCtr="0">
            <a:noAutofit/>
          </a:bodyPr>
          <a:lstStyle/>
          <a:p>
            <a:pPr marL="457200" marR="0" lvl="0" indent="-317500" algn="just" defTabSz="914400" rtl="0" eaLnBrk="1" fontAlgn="auto" latinLnBrk="0" hangingPunct="1">
              <a:lnSpc>
                <a:spcPct val="115000"/>
              </a:lnSpc>
              <a:spcBef>
                <a:spcPts val="0"/>
              </a:spcBef>
              <a:spcAft>
                <a:spcPts val="0"/>
              </a:spcAft>
              <a:buClr>
                <a:srgbClr val="000000"/>
              </a:buClr>
              <a:buSzPts val="1400"/>
              <a:buFont typeface="Arial"/>
              <a:buChar char="●"/>
              <a:tabLst/>
              <a:defRPr/>
            </a:pPr>
            <a:r>
              <a:rPr kumimoji="0" lang="en" sz="1400" b="1" i="1" u="none" strike="noStrike" kern="0" cap="none" spc="0" normalizeH="0" baseline="0" noProof="0">
                <a:ln>
                  <a:noFill/>
                </a:ln>
                <a:solidFill>
                  <a:srgbClr val="000000"/>
                </a:solidFill>
                <a:effectLst/>
                <a:uLnTx/>
                <a:uFillTx/>
                <a:latin typeface="Arial"/>
                <a:cs typeface="Arial"/>
                <a:sym typeface="Arial"/>
              </a:rPr>
              <a:t>“Our schools are aligning well to deliver the best academic experiences for our students as they move through the grade levels.” </a:t>
            </a:r>
            <a:endParaRPr kumimoji="0" sz="1400" b="1" i="1" u="none" strike="noStrike" kern="0" cap="none" spc="0" normalizeH="0" baseline="0" noProof="0">
              <a:ln>
                <a:noFill/>
              </a:ln>
              <a:solidFill>
                <a:srgbClr val="000000"/>
              </a:solidFill>
              <a:effectLst/>
              <a:uLnTx/>
              <a:uFillTx/>
              <a:latin typeface="Arial"/>
              <a:cs typeface="Arial"/>
              <a:sym typeface="Arial"/>
            </a:endParaRPr>
          </a:p>
        </p:txBody>
      </p:sp>
      <p:pic>
        <p:nvPicPr>
          <p:cNvPr id="484" name="Google Shape;484;p70"/>
          <p:cNvPicPr preferRelativeResize="0"/>
          <p:nvPr/>
        </p:nvPicPr>
        <p:blipFill>
          <a:blip r:embed="rId3">
            <a:alphaModFix/>
          </a:blip>
          <a:stretch>
            <a:fillRect/>
          </a:stretch>
        </p:blipFill>
        <p:spPr>
          <a:xfrm>
            <a:off x="5893750" y="4509925"/>
            <a:ext cx="2874033" cy="2155524"/>
          </a:xfrm>
          <a:prstGeom prst="rect">
            <a:avLst/>
          </a:prstGeom>
          <a:noFill/>
          <a:ln>
            <a:noFill/>
          </a:ln>
        </p:spPr>
      </p:pic>
      <p:pic>
        <p:nvPicPr>
          <p:cNvPr id="485" name="Google Shape;485;p70"/>
          <p:cNvPicPr preferRelativeResize="0"/>
          <p:nvPr/>
        </p:nvPicPr>
        <p:blipFill>
          <a:blip r:embed="rId4">
            <a:alphaModFix/>
          </a:blip>
          <a:stretch>
            <a:fillRect/>
          </a:stretch>
        </p:blipFill>
        <p:spPr>
          <a:xfrm>
            <a:off x="5893750" y="2470995"/>
            <a:ext cx="2874026" cy="1916017"/>
          </a:xfrm>
          <a:prstGeom prst="rect">
            <a:avLst/>
          </a:prstGeom>
          <a:noFill/>
          <a:ln>
            <a:noFill/>
          </a:ln>
        </p:spPr>
      </p:pic>
    </p:spTree>
    <p:extLst>
      <p:ext uri="{BB962C8B-B14F-4D97-AF65-F5344CB8AC3E}">
        <p14:creationId xmlns:p14="http://schemas.microsoft.com/office/powerpoint/2010/main" val="1790418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1"/>
          <p:cNvSpPr txBox="1">
            <a:spLocks noGrp="1"/>
          </p:cNvSpPr>
          <p:nvPr>
            <p:ph type="title"/>
          </p:nvPr>
        </p:nvSpPr>
        <p:spPr>
          <a:xfrm>
            <a:off x="3102025" y="102225"/>
            <a:ext cx="5592000" cy="190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Plainville Schools:</a:t>
            </a:r>
            <a:endParaRPr sz="4000"/>
          </a:p>
          <a:p>
            <a:pPr marL="0" lvl="0" indent="0" algn="l" rtl="0">
              <a:spcBef>
                <a:spcPts val="0"/>
              </a:spcBef>
              <a:spcAft>
                <a:spcPts val="0"/>
              </a:spcAft>
              <a:buNone/>
            </a:pPr>
            <a:r>
              <a:rPr lang="en" i="1"/>
              <a:t>An investment in our students’ future and in our community</a:t>
            </a:r>
            <a:endParaRPr sz="4000" i="1"/>
          </a:p>
        </p:txBody>
      </p:sp>
      <p:sp>
        <p:nvSpPr>
          <p:cNvPr id="491" name="Google Shape;491;p71"/>
          <p:cNvSpPr txBox="1">
            <a:spLocks noGrp="1"/>
          </p:cNvSpPr>
          <p:nvPr>
            <p:ph type="body" idx="1"/>
          </p:nvPr>
        </p:nvSpPr>
        <p:spPr>
          <a:xfrm>
            <a:off x="109900" y="2220825"/>
            <a:ext cx="8936700" cy="46020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2000" b="1" u="sng" dirty="0">
                <a:solidFill>
                  <a:srgbClr val="000000"/>
                </a:solidFill>
              </a:rPr>
              <a:t>Plainville: Leaders in Technology and Innovation:</a:t>
            </a:r>
            <a:endParaRPr sz="2000" b="1" u="sng" dirty="0">
              <a:solidFill>
                <a:srgbClr val="000000"/>
              </a:solidFill>
            </a:endParaRPr>
          </a:p>
          <a:p>
            <a:pPr marL="457200" lvl="0" indent="-342900" algn="l" rtl="0">
              <a:lnSpc>
                <a:spcPct val="100000"/>
              </a:lnSpc>
              <a:spcBef>
                <a:spcPts val="1600"/>
              </a:spcBef>
              <a:spcAft>
                <a:spcPts val="0"/>
              </a:spcAft>
              <a:buClr>
                <a:srgbClr val="000000"/>
              </a:buClr>
              <a:buSzPts val="1800"/>
              <a:buChar char="●"/>
            </a:pPr>
            <a:r>
              <a:rPr lang="en" b="1" i="1" dirty="0">
                <a:solidFill>
                  <a:srgbClr val="000000"/>
                </a:solidFill>
              </a:rPr>
              <a:t>Digital Resources for Learning: Tech Excellence Award</a:t>
            </a:r>
            <a:endParaRPr b="1" i="1" dirty="0">
              <a:solidFill>
                <a:srgbClr val="000000"/>
              </a:solidFill>
            </a:endParaRPr>
          </a:p>
          <a:p>
            <a:pPr marL="457200" lvl="0" indent="-342900" algn="l" rtl="0">
              <a:lnSpc>
                <a:spcPct val="100000"/>
              </a:lnSpc>
              <a:spcBef>
                <a:spcPts val="0"/>
              </a:spcBef>
              <a:spcAft>
                <a:spcPts val="0"/>
              </a:spcAft>
              <a:buClr>
                <a:srgbClr val="000000"/>
              </a:buClr>
              <a:buSzPts val="1800"/>
              <a:buChar char="●"/>
            </a:pPr>
            <a:r>
              <a:rPr lang="en" b="1" dirty="0">
                <a:solidFill>
                  <a:srgbClr val="000000"/>
                </a:solidFill>
              </a:rPr>
              <a:t>State Exemplar of Maker-Spaces</a:t>
            </a:r>
            <a:endParaRPr b="1" dirty="0">
              <a:solidFill>
                <a:srgbClr val="000000"/>
              </a:solidFill>
            </a:endParaRPr>
          </a:p>
          <a:p>
            <a:pPr marL="457200" lvl="0" indent="-342900" algn="l" rtl="0">
              <a:lnSpc>
                <a:spcPct val="100000"/>
              </a:lnSpc>
              <a:spcBef>
                <a:spcPts val="0"/>
              </a:spcBef>
              <a:spcAft>
                <a:spcPts val="0"/>
              </a:spcAft>
              <a:buClr>
                <a:srgbClr val="000000"/>
              </a:buClr>
              <a:buSzPts val="1800"/>
              <a:buChar char="●"/>
            </a:pPr>
            <a:r>
              <a:rPr lang="en" b="1" dirty="0">
                <a:solidFill>
                  <a:srgbClr val="000000"/>
                </a:solidFill>
              </a:rPr>
              <a:t>State-of-the-Art STEAM and STEM Labs</a:t>
            </a:r>
            <a:endParaRPr b="1" dirty="0">
              <a:solidFill>
                <a:srgbClr val="000000"/>
              </a:solidFill>
            </a:endParaRPr>
          </a:p>
          <a:p>
            <a:pPr marL="457200" lvl="0" indent="-342900" algn="l" rtl="0">
              <a:lnSpc>
                <a:spcPct val="100000"/>
              </a:lnSpc>
              <a:spcBef>
                <a:spcPts val="0"/>
              </a:spcBef>
              <a:spcAft>
                <a:spcPts val="0"/>
              </a:spcAft>
              <a:buClr>
                <a:srgbClr val="000000"/>
              </a:buClr>
              <a:buSzPts val="1800"/>
              <a:buChar char="●"/>
            </a:pPr>
            <a:r>
              <a:rPr lang="en" b="1" dirty="0">
                <a:solidFill>
                  <a:srgbClr val="000000"/>
                </a:solidFill>
              </a:rPr>
              <a:t>State, Region and National VEX Robotics Team Awards</a:t>
            </a:r>
            <a:endParaRPr b="1" dirty="0">
              <a:solidFill>
                <a:srgbClr val="000000"/>
              </a:solidFill>
            </a:endParaRPr>
          </a:p>
          <a:p>
            <a:pPr marL="0" lvl="0" indent="0" algn="l" rtl="0">
              <a:lnSpc>
                <a:spcPct val="100000"/>
              </a:lnSpc>
              <a:spcBef>
                <a:spcPts val="1600"/>
              </a:spcBef>
              <a:spcAft>
                <a:spcPts val="0"/>
              </a:spcAft>
              <a:buNone/>
            </a:pPr>
            <a:r>
              <a:rPr lang="en" sz="2000" b="1" u="sng" dirty="0">
                <a:solidFill>
                  <a:srgbClr val="000000"/>
                </a:solidFill>
              </a:rPr>
              <a:t>Standards-Based Teaching, Learning and Grading Shifts: </a:t>
            </a:r>
            <a:endParaRPr sz="2000" b="1" u="sng" dirty="0">
              <a:solidFill>
                <a:srgbClr val="000000"/>
              </a:solidFill>
            </a:endParaRPr>
          </a:p>
          <a:p>
            <a:pPr marL="457200" lvl="0" indent="-342900" algn="l" rtl="0">
              <a:lnSpc>
                <a:spcPct val="100000"/>
              </a:lnSpc>
              <a:spcBef>
                <a:spcPts val="1600"/>
              </a:spcBef>
              <a:spcAft>
                <a:spcPts val="0"/>
              </a:spcAft>
              <a:buClr>
                <a:srgbClr val="000000"/>
              </a:buClr>
              <a:buSzPts val="1800"/>
              <a:buChar char="●"/>
            </a:pPr>
            <a:r>
              <a:rPr lang="en" b="1" u="sng" dirty="0">
                <a:solidFill>
                  <a:srgbClr val="000000"/>
                </a:solidFill>
              </a:rPr>
              <a:t>What is Standards-Based Grading?</a:t>
            </a:r>
            <a:r>
              <a:rPr lang="en" b="1" dirty="0">
                <a:solidFill>
                  <a:srgbClr val="000000"/>
                </a:solidFill>
              </a:rPr>
              <a:t> </a:t>
            </a:r>
            <a:r>
              <a:rPr lang="en" dirty="0">
                <a:solidFill>
                  <a:srgbClr val="000000"/>
                </a:solidFill>
              </a:rPr>
              <a:t>A more accurate reporting of </a:t>
            </a:r>
            <a:r>
              <a:rPr lang="en" i="1" dirty="0">
                <a:solidFill>
                  <a:srgbClr val="000000"/>
                </a:solidFill>
              </a:rPr>
              <a:t>what students know</a:t>
            </a:r>
            <a:r>
              <a:rPr lang="en" dirty="0">
                <a:solidFill>
                  <a:srgbClr val="000000"/>
                </a:solidFill>
              </a:rPr>
              <a:t> and </a:t>
            </a:r>
            <a:r>
              <a:rPr lang="en" i="1" dirty="0">
                <a:solidFill>
                  <a:srgbClr val="000000"/>
                </a:solidFill>
              </a:rPr>
              <a:t>how they demonstrate their learning</a:t>
            </a:r>
            <a:r>
              <a:rPr lang="en" dirty="0">
                <a:solidFill>
                  <a:srgbClr val="000000"/>
                </a:solidFill>
              </a:rPr>
              <a:t> of state content standards.</a:t>
            </a:r>
            <a:endParaRPr dirty="0">
              <a:solidFill>
                <a:srgbClr val="000000"/>
              </a:solidFill>
            </a:endParaRPr>
          </a:p>
          <a:p>
            <a:pPr marL="457200" lvl="0" indent="-342900" algn="l" rtl="0">
              <a:lnSpc>
                <a:spcPct val="100000"/>
              </a:lnSpc>
              <a:spcBef>
                <a:spcPts val="0"/>
              </a:spcBef>
              <a:spcAft>
                <a:spcPts val="0"/>
              </a:spcAft>
              <a:buClr>
                <a:srgbClr val="000000"/>
              </a:buClr>
              <a:buSzPts val="1800"/>
              <a:buChar char="●"/>
            </a:pPr>
            <a:r>
              <a:rPr lang="en" b="1" u="sng" dirty="0">
                <a:solidFill>
                  <a:srgbClr val="000000"/>
                </a:solidFill>
              </a:rPr>
              <a:t>Why Standards-Based Grading?</a:t>
            </a:r>
            <a:r>
              <a:rPr lang="en" b="1" dirty="0">
                <a:solidFill>
                  <a:srgbClr val="000000"/>
                </a:solidFill>
              </a:rPr>
              <a:t> </a:t>
            </a:r>
            <a:r>
              <a:rPr lang="en" dirty="0">
                <a:solidFill>
                  <a:srgbClr val="000000"/>
                </a:solidFill>
              </a:rPr>
              <a:t>More accurate communication about what each student knows and is able to do (relative to the most critical standards)</a:t>
            </a:r>
            <a:endParaRPr dirty="0">
              <a:solidFill>
                <a:srgbClr val="000000"/>
              </a:solidFill>
            </a:endParaRPr>
          </a:p>
          <a:p>
            <a:pPr marL="914400" lvl="1" indent="-317500" algn="l" rtl="0">
              <a:lnSpc>
                <a:spcPct val="100000"/>
              </a:lnSpc>
              <a:spcBef>
                <a:spcPts val="0"/>
              </a:spcBef>
              <a:spcAft>
                <a:spcPts val="0"/>
              </a:spcAft>
              <a:buClr>
                <a:srgbClr val="000000"/>
              </a:buClr>
              <a:buSzPts val="1400"/>
              <a:buChar char="○"/>
            </a:pPr>
            <a:r>
              <a:rPr lang="en" dirty="0">
                <a:solidFill>
                  <a:srgbClr val="000000"/>
                </a:solidFill>
              </a:rPr>
              <a:t>Improves feedback, student ownership of learning, and student engagement.</a:t>
            </a:r>
            <a:endParaRPr dirty="0">
              <a:solidFill>
                <a:srgbClr val="000000"/>
              </a:solidFill>
            </a:endParaRPr>
          </a:p>
          <a:p>
            <a:pPr marL="914400" lvl="1" indent="-317500" algn="l" rtl="0">
              <a:lnSpc>
                <a:spcPct val="100000"/>
              </a:lnSpc>
              <a:spcBef>
                <a:spcPts val="0"/>
              </a:spcBef>
              <a:spcAft>
                <a:spcPts val="0"/>
              </a:spcAft>
              <a:buClr>
                <a:srgbClr val="000000"/>
              </a:buClr>
              <a:buSzPts val="1400"/>
              <a:buChar char="○"/>
            </a:pPr>
            <a:r>
              <a:rPr lang="en" dirty="0">
                <a:solidFill>
                  <a:srgbClr val="000000"/>
                </a:solidFill>
              </a:rPr>
              <a:t>Gradual transition, with staff, parent and student feedback and input</a:t>
            </a:r>
            <a:endParaRPr dirty="0">
              <a:solidFill>
                <a:srgbClr val="000000"/>
              </a:solidFill>
            </a:endParaRPr>
          </a:p>
          <a:p>
            <a:pPr marL="0" lvl="0" indent="0" algn="l" rtl="0">
              <a:spcBef>
                <a:spcPts val="1600"/>
              </a:spcBef>
              <a:spcAft>
                <a:spcPts val="0"/>
              </a:spcAft>
              <a:buNone/>
            </a:pPr>
            <a:endParaRPr sz="2400" b="1" dirty="0"/>
          </a:p>
          <a:p>
            <a:pPr marL="0" lvl="0" indent="0" algn="l" rtl="0">
              <a:lnSpc>
                <a:spcPct val="100000"/>
              </a:lnSpc>
              <a:spcBef>
                <a:spcPts val="1600"/>
              </a:spcBef>
              <a:spcAft>
                <a:spcPts val="0"/>
              </a:spcAft>
              <a:buNone/>
            </a:pPr>
            <a:endParaRPr sz="2400" b="1" dirty="0"/>
          </a:p>
          <a:p>
            <a:pPr marL="0" lvl="0" indent="0" algn="l" rtl="0">
              <a:spcBef>
                <a:spcPts val="1600"/>
              </a:spcBef>
              <a:spcAft>
                <a:spcPts val="0"/>
              </a:spcAft>
              <a:buNone/>
            </a:pPr>
            <a:endParaRPr sz="2400" b="1" dirty="0"/>
          </a:p>
          <a:p>
            <a:pPr marL="0" lvl="0" indent="0" algn="l" rtl="0">
              <a:spcBef>
                <a:spcPts val="1600"/>
              </a:spcBef>
              <a:spcAft>
                <a:spcPts val="0"/>
              </a:spcAft>
              <a:buNone/>
            </a:pPr>
            <a:endParaRPr sz="2400" b="1" dirty="0"/>
          </a:p>
          <a:p>
            <a:pPr marL="0" lvl="0" indent="0" algn="l" rtl="0">
              <a:spcBef>
                <a:spcPts val="1600"/>
              </a:spcBef>
              <a:spcAft>
                <a:spcPts val="1600"/>
              </a:spcAft>
              <a:buNone/>
            </a:pPr>
            <a:endParaRPr sz="2400" b="1" dirty="0"/>
          </a:p>
        </p:txBody>
      </p:sp>
      <p:sp>
        <p:nvSpPr>
          <p:cNvPr id="492" name="Google Shape;492;p71"/>
          <p:cNvSpPr/>
          <p:nvPr/>
        </p:nvSpPr>
        <p:spPr>
          <a:xfrm>
            <a:off x="234275" y="102225"/>
            <a:ext cx="2301900" cy="2118600"/>
          </a:xfrm>
          <a:prstGeom prst="ellipse">
            <a:avLst/>
          </a:prstGeom>
          <a:solidFill>
            <a:srgbClr val="008000"/>
          </a:solidFill>
          <a:ln w="1143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FFFFFF"/>
                </a:solidFill>
                <a:effectLst/>
                <a:uLnTx/>
                <a:uFillTx/>
                <a:latin typeface="Calibri"/>
                <a:ea typeface="Calibri"/>
                <a:cs typeface="Calibri"/>
                <a:sym typeface="Calibri"/>
              </a:rPr>
              <a:t>LEARNING</a:t>
            </a:r>
            <a:endParaRPr kumimoji="0" sz="24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93" name="Google Shape;493;p71"/>
          <p:cNvPicPr preferRelativeResize="0"/>
          <p:nvPr/>
        </p:nvPicPr>
        <p:blipFill rotWithShape="1">
          <a:blip r:embed="rId3">
            <a:alphaModFix/>
          </a:blip>
          <a:srcRect r="-8318" b="-4898"/>
          <a:stretch/>
        </p:blipFill>
        <p:spPr>
          <a:xfrm>
            <a:off x="6691900" y="2303350"/>
            <a:ext cx="1089822" cy="1370550"/>
          </a:xfrm>
          <a:prstGeom prst="rect">
            <a:avLst/>
          </a:prstGeom>
          <a:noFill/>
          <a:ln>
            <a:noFill/>
          </a:ln>
        </p:spPr>
      </p:pic>
      <p:pic>
        <p:nvPicPr>
          <p:cNvPr id="494" name="Google Shape;494;p71"/>
          <p:cNvPicPr preferRelativeResize="0"/>
          <p:nvPr/>
        </p:nvPicPr>
        <p:blipFill rotWithShape="1">
          <a:blip r:embed="rId4">
            <a:alphaModFix/>
          </a:blip>
          <a:srcRect t="-6830" r="-13649" b="-6818"/>
          <a:stretch/>
        </p:blipFill>
        <p:spPr>
          <a:xfrm>
            <a:off x="7956775" y="2220825"/>
            <a:ext cx="1089825" cy="1453075"/>
          </a:xfrm>
          <a:prstGeom prst="rect">
            <a:avLst/>
          </a:prstGeom>
          <a:noFill/>
          <a:ln>
            <a:noFill/>
          </a:ln>
        </p:spPr>
      </p:pic>
    </p:spTree>
    <p:extLst>
      <p:ext uri="{BB962C8B-B14F-4D97-AF65-F5344CB8AC3E}">
        <p14:creationId xmlns:p14="http://schemas.microsoft.com/office/powerpoint/2010/main" val="77097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2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2"/>
          <p:cNvSpPr txBox="1">
            <a:spLocks noGrp="1"/>
          </p:cNvSpPr>
          <p:nvPr>
            <p:ph type="title"/>
          </p:nvPr>
        </p:nvSpPr>
        <p:spPr>
          <a:xfrm>
            <a:off x="2829300" y="261575"/>
            <a:ext cx="6216900" cy="1919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a:t>Plainville Schools:</a:t>
            </a:r>
            <a:endParaRPr sz="3600" b="1"/>
          </a:p>
          <a:p>
            <a:pPr marL="0" lvl="0" indent="0" algn="l" rtl="0">
              <a:spcBef>
                <a:spcPts val="0"/>
              </a:spcBef>
              <a:spcAft>
                <a:spcPts val="0"/>
              </a:spcAft>
              <a:buNone/>
            </a:pPr>
            <a:r>
              <a:rPr lang="en" i="1"/>
              <a:t>An investment in our students’ future and in our community</a:t>
            </a:r>
            <a:endParaRPr i="1"/>
          </a:p>
        </p:txBody>
      </p:sp>
      <p:sp>
        <p:nvSpPr>
          <p:cNvPr id="500" name="Google Shape;500;p72"/>
          <p:cNvSpPr txBox="1">
            <a:spLocks noGrp="1"/>
          </p:cNvSpPr>
          <p:nvPr>
            <p:ph type="body" idx="1"/>
          </p:nvPr>
        </p:nvSpPr>
        <p:spPr>
          <a:xfrm>
            <a:off x="0" y="2778800"/>
            <a:ext cx="3957600" cy="4078800"/>
          </a:xfrm>
          <a:prstGeom prst="rect">
            <a:avLst/>
          </a:prstGeom>
          <a:ln>
            <a:noFill/>
          </a:ln>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rgbClr val="000000"/>
              </a:buClr>
              <a:buSzPts val="2200"/>
              <a:buChar char="★"/>
            </a:pPr>
            <a:r>
              <a:rPr lang="en" sz="2200" b="1">
                <a:solidFill>
                  <a:srgbClr val="0000FF"/>
                </a:solidFill>
              </a:rPr>
              <a:t>78%</a:t>
            </a:r>
            <a:r>
              <a:rPr lang="en" sz="2200" b="1">
                <a:solidFill>
                  <a:srgbClr val="000000"/>
                </a:solidFill>
              </a:rPr>
              <a:t> of our students are pursuing higher education</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 sz="2200" b="1">
                <a:solidFill>
                  <a:srgbClr val="0000FF"/>
                </a:solidFill>
              </a:rPr>
              <a:t>98%</a:t>
            </a:r>
            <a:r>
              <a:rPr lang="en" sz="2200" b="1">
                <a:solidFill>
                  <a:srgbClr val="000000"/>
                </a:solidFill>
              </a:rPr>
              <a:t> of our students left high school with a clear post- secondary plan</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 sz="2200" b="1">
                <a:solidFill>
                  <a:srgbClr val="0000FF"/>
                </a:solidFill>
              </a:rPr>
              <a:t>72%</a:t>
            </a:r>
            <a:r>
              <a:rPr lang="en" sz="2200" b="1">
                <a:solidFill>
                  <a:srgbClr val="000000"/>
                </a:solidFill>
              </a:rPr>
              <a:t> were accepted into their first choice college or trade preparation program</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 sz="2200" b="1">
                <a:solidFill>
                  <a:srgbClr val="0000FF"/>
                </a:solidFill>
              </a:rPr>
              <a:t>5,330</a:t>
            </a:r>
            <a:r>
              <a:rPr lang="en" sz="2200" b="1">
                <a:solidFill>
                  <a:srgbClr val="000000"/>
                </a:solidFill>
              </a:rPr>
              <a:t> hours of community service </a:t>
            </a:r>
            <a:endParaRPr sz="2200" b="1">
              <a:solidFill>
                <a:srgbClr val="0000FF"/>
              </a:solidFill>
            </a:endParaRPr>
          </a:p>
          <a:p>
            <a:pPr marL="457200" lvl="0" indent="0" algn="l" rtl="0">
              <a:lnSpc>
                <a:spcPct val="100000"/>
              </a:lnSpc>
              <a:spcBef>
                <a:spcPts val="1600"/>
              </a:spcBef>
              <a:spcAft>
                <a:spcPts val="1600"/>
              </a:spcAft>
              <a:buNone/>
            </a:pPr>
            <a:endParaRPr sz="2000" b="1">
              <a:solidFill>
                <a:srgbClr val="000000"/>
              </a:solidFill>
            </a:endParaRPr>
          </a:p>
        </p:txBody>
      </p:sp>
      <p:sp>
        <p:nvSpPr>
          <p:cNvPr id="501" name="Google Shape;501;p72"/>
          <p:cNvSpPr/>
          <p:nvPr/>
        </p:nvSpPr>
        <p:spPr>
          <a:xfrm>
            <a:off x="234275" y="102225"/>
            <a:ext cx="2402700" cy="2192100"/>
          </a:xfrm>
          <a:prstGeom prst="ellipse">
            <a:avLst/>
          </a:prstGeom>
          <a:solidFill>
            <a:srgbClr val="008000"/>
          </a:solidFill>
          <a:ln w="1143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FFFFFF"/>
                </a:solidFill>
                <a:effectLst/>
                <a:uLnTx/>
                <a:uFillTx/>
                <a:latin typeface="Calibri"/>
                <a:ea typeface="Calibri"/>
                <a:cs typeface="Calibri"/>
                <a:sym typeface="Calibri"/>
              </a:rPr>
              <a:t>LEARNING</a:t>
            </a:r>
            <a:endParaRPr kumimoji="0" sz="2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2" name="Google Shape;502;p72"/>
          <p:cNvSpPr txBox="1"/>
          <p:nvPr/>
        </p:nvSpPr>
        <p:spPr>
          <a:xfrm>
            <a:off x="2078450" y="2294325"/>
            <a:ext cx="5375100" cy="371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a:ln>
                  <a:noFill/>
                </a:ln>
                <a:solidFill>
                  <a:srgbClr val="000000"/>
                </a:solidFill>
                <a:effectLst/>
                <a:uLnTx/>
                <a:uFillTx/>
                <a:latin typeface="Arial"/>
                <a:cs typeface="Arial"/>
                <a:sym typeface="Arial"/>
              </a:rPr>
              <a:t>PLAINVILLE HIGH SCHOOL CLASS OF 2018</a:t>
            </a:r>
            <a:endParaRPr kumimoji="0" sz="1800" b="1" i="0" u="sng" strike="noStrike" kern="0" cap="none" spc="0" normalizeH="0" baseline="0" noProof="0">
              <a:ln>
                <a:noFill/>
              </a:ln>
              <a:solidFill>
                <a:srgbClr val="000000"/>
              </a:solidFill>
              <a:effectLst/>
              <a:uLnTx/>
              <a:uFillTx/>
              <a:latin typeface="Arial"/>
              <a:cs typeface="Arial"/>
              <a:sym typeface="Arial"/>
            </a:endParaRPr>
          </a:p>
        </p:txBody>
      </p:sp>
      <p:pic>
        <p:nvPicPr>
          <p:cNvPr id="503" name="Google Shape;503;p72"/>
          <p:cNvPicPr preferRelativeResize="0"/>
          <p:nvPr/>
        </p:nvPicPr>
        <p:blipFill rotWithShape="1">
          <a:blip r:embed="rId3">
            <a:alphaModFix/>
          </a:blip>
          <a:srcRect t="42082"/>
          <a:stretch/>
        </p:blipFill>
        <p:spPr>
          <a:xfrm>
            <a:off x="4266525" y="2691075"/>
            <a:ext cx="4287501" cy="1779451"/>
          </a:xfrm>
          <a:prstGeom prst="rect">
            <a:avLst/>
          </a:prstGeom>
          <a:noFill/>
          <a:ln>
            <a:noFill/>
          </a:ln>
        </p:spPr>
      </p:pic>
      <p:sp>
        <p:nvSpPr>
          <p:cNvPr id="504" name="Google Shape;504;p72"/>
          <p:cNvSpPr txBox="1"/>
          <p:nvPr/>
        </p:nvSpPr>
        <p:spPr>
          <a:xfrm>
            <a:off x="4303450" y="4470525"/>
            <a:ext cx="4476900" cy="2387100"/>
          </a:xfrm>
          <a:prstGeom prst="rect">
            <a:avLst/>
          </a:prstGeom>
          <a:noFill/>
          <a:ln>
            <a:noFill/>
          </a:ln>
        </p:spPr>
        <p:txBody>
          <a:bodyPr spcFirstLastPara="1" wrap="square" lIns="91425" tIns="91425" rIns="91425" bIns="91425" anchor="t" anchorCtr="0">
            <a:noAutofit/>
          </a:bodyPr>
          <a:lstStyle/>
          <a:p>
            <a:pPr marL="457200" marR="0" lvl="0" indent="-368300" algn="l" defTabSz="914400" rtl="0" eaLnBrk="1" fontAlgn="auto" latinLnBrk="0" hangingPunct="1">
              <a:lnSpc>
                <a:spcPct val="100000"/>
              </a:lnSpc>
              <a:spcBef>
                <a:spcPts val="0"/>
              </a:spcBef>
              <a:spcAft>
                <a:spcPts val="0"/>
              </a:spcAft>
              <a:buClr>
                <a:srgbClr val="000000"/>
              </a:buClr>
              <a:buSzPts val="2200"/>
              <a:buFont typeface="Roboto"/>
              <a:buChar char="★"/>
              <a:tabLst/>
              <a:defRPr/>
            </a:pPr>
            <a:r>
              <a:rPr kumimoji="0" lang="en" sz="2200" b="1" i="0" u="none" strike="noStrike" kern="0" cap="none" spc="0" normalizeH="0" baseline="0" noProof="0">
                <a:ln>
                  <a:noFill/>
                </a:ln>
                <a:solidFill>
                  <a:srgbClr val="0000FF"/>
                </a:solidFill>
                <a:effectLst/>
                <a:uLnTx/>
                <a:uFillTx/>
                <a:latin typeface="Roboto"/>
                <a:ea typeface="Roboto"/>
                <a:cs typeface="Roboto"/>
                <a:sym typeface="Roboto"/>
              </a:rPr>
              <a:t>1,004</a:t>
            </a:r>
            <a:r>
              <a:rPr kumimoji="0" lang="en" sz="2200" b="1" i="0" u="none" strike="noStrike" kern="0" cap="none" spc="0" normalizeH="0" baseline="0" noProof="0">
                <a:ln>
                  <a:noFill/>
                </a:ln>
                <a:solidFill>
                  <a:srgbClr val="000000"/>
                </a:solidFill>
                <a:effectLst/>
                <a:uLnTx/>
                <a:uFillTx/>
                <a:latin typeface="Roboto"/>
                <a:ea typeface="Roboto"/>
                <a:cs typeface="Roboto"/>
                <a:sym typeface="Roboto"/>
              </a:rPr>
              <a:t> ECE college credits = </a:t>
            </a:r>
            <a:r>
              <a:rPr kumimoji="0" lang="en" sz="2200" b="1" i="0" u="none" strike="noStrike" kern="0" cap="none" spc="0" normalizeH="0" baseline="0" noProof="0">
                <a:ln>
                  <a:noFill/>
                </a:ln>
                <a:solidFill>
                  <a:srgbClr val="0000FF"/>
                </a:solidFill>
                <a:effectLst/>
                <a:uLnTx/>
                <a:uFillTx/>
                <a:latin typeface="Roboto"/>
                <a:ea typeface="Roboto"/>
                <a:cs typeface="Roboto"/>
                <a:sym typeface="Roboto"/>
              </a:rPr>
              <a:t>$1.1</a:t>
            </a:r>
            <a:r>
              <a:rPr kumimoji="0" lang="en" sz="2200" b="1" i="0" u="none" strike="noStrike" kern="0" cap="none" spc="0" normalizeH="0" baseline="0" noProof="0">
                <a:ln>
                  <a:noFill/>
                </a:ln>
                <a:solidFill>
                  <a:srgbClr val="000000"/>
                </a:solidFill>
                <a:effectLst/>
                <a:uLnTx/>
                <a:uFillTx/>
                <a:latin typeface="Roboto"/>
                <a:ea typeface="Roboto"/>
                <a:cs typeface="Roboto"/>
                <a:sym typeface="Roboto"/>
              </a:rPr>
              <a:t> </a:t>
            </a:r>
            <a:r>
              <a:rPr kumimoji="0" lang="en" sz="2200" b="1" i="0" u="none" strike="noStrike" kern="0" cap="none" spc="0" normalizeH="0" baseline="0" noProof="0">
                <a:ln>
                  <a:noFill/>
                </a:ln>
                <a:solidFill>
                  <a:srgbClr val="0000FF"/>
                </a:solidFill>
                <a:effectLst/>
                <a:uLnTx/>
                <a:uFillTx/>
                <a:latin typeface="Roboto"/>
                <a:ea typeface="Roboto"/>
                <a:cs typeface="Roboto"/>
                <a:sym typeface="Roboto"/>
              </a:rPr>
              <a:t>million</a:t>
            </a:r>
            <a:r>
              <a:rPr kumimoji="0" lang="en" sz="2200" b="1" i="0" u="none" strike="noStrike" kern="0" cap="none" spc="0" normalizeH="0" baseline="0" noProof="0">
                <a:ln>
                  <a:noFill/>
                </a:ln>
                <a:solidFill>
                  <a:srgbClr val="000000"/>
                </a:solidFill>
                <a:effectLst/>
                <a:uLnTx/>
                <a:uFillTx/>
                <a:latin typeface="Roboto"/>
                <a:ea typeface="Roboto"/>
                <a:cs typeface="Roboto"/>
                <a:sym typeface="Roboto"/>
              </a:rPr>
              <a:t> in savings!</a:t>
            </a:r>
            <a:endParaRPr kumimoji="0" sz="2200" b="1" i="0" u="none" strike="noStrike" kern="0" cap="none" spc="0" normalizeH="0" baseline="0" noProof="0">
              <a:ln>
                <a:noFill/>
              </a:ln>
              <a:solidFill>
                <a:srgbClr val="000000"/>
              </a:solidFill>
              <a:effectLst/>
              <a:uLnTx/>
              <a:uFillTx/>
              <a:latin typeface="Roboto"/>
              <a:ea typeface="Roboto"/>
              <a:cs typeface="Roboto"/>
              <a:sym typeface="Roboto"/>
            </a:endParaRPr>
          </a:p>
          <a:p>
            <a:pPr marL="457200" marR="0" lvl="0" indent="-368300" algn="l" defTabSz="914400" rtl="0" eaLnBrk="1" fontAlgn="auto" latinLnBrk="0" hangingPunct="1">
              <a:lnSpc>
                <a:spcPct val="100000"/>
              </a:lnSpc>
              <a:spcBef>
                <a:spcPts val="0"/>
              </a:spcBef>
              <a:spcAft>
                <a:spcPts val="0"/>
              </a:spcAft>
              <a:buClr>
                <a:srgbClr val="000000"/>
              </a:buClr>
              <a:buSzPts val="2200"/>
              <a:buFont typeface="Roboto"/>
              <a:buChar char="★"/>
              <a:tabLst/>
              <a:defRPr/>
            </a:pPr>
            <a:r>
              <a:rPr kumimoji="0" lang="en" sz="2200" b="1" i="0" u="none" strike="noStrike" kern="0" cap="none" spc="0" normalizeH="0" baseline="0" noProof="0">
                <a:ln>
                  <a:noFill/>
                </a:ln>
                <a:solidFill>
                  <a:srgbClr val="0000FF"/>
                </a:solidFill>
                <a:effectLst/>
                <a:uLnTx/>
                <a:uFillTx/>
                <a:latin typeface="Roboto"/>
                <a:ea typeface="Roboto"/>
                <a:cs typeface="Roboto"/>
                <a:sym typeface="Roboto"/>
              </a:rPr>
              <a:t>15%</a:t>
            </a:r>
            <a:r>
              <a:rPr kumimoji="0" lang="en" sz="2200" b="1" i="0" u="none" strike="noStrike" kern="0" cap="none" spc="0" normalizeH="0" baseline="0" noProof="0">
                <a:ln>
                  <a:noFill/>
                </a:ln>
                <a:solidFill>
                  <a:srgbClr val="000000"/>
                </a:solidFill>
                <a:effectLst/>
                <a:uLnTx/>
                <a:uFillTx/>
                <a:latin typeface="Roboto"/>
                <a:ea typeface="Roboto"/>
                <a:cs typeface="Roboto"/>
                <a:sym typeface="Roboto"/>
              </a:rPr>
              <a:t> of PHS students took one or more Advanced Placement course</a:t>
            </a:r>
            <a:endParaRPr kumimoji="0" sz="2200" b="1" i="0" u="none" strike="noStrike" kern="0" cap="none" spc="0" normalizeH="0" baseline="0" noProof="0">
              <a:ln>
                <a:noFill/>
              </a:ln>
              <a:solidFill>
                <a:srgbClr val="000000"/>
              </a:solidFill>
              <a:effectLst/>
              <a:uLnTx/>
              <a:uFillTx/>
              <a:latin typeface="Roboto"/>
              <a:ea typeface="Roboto"/>
              <a:cs typeface="Roboto"/>
              <a:sym typeface="Roboto"/>
            </a:endParaRPr>
          </a:p>
          <a:p>
            <a:pPr marL="457200" marR="0" lvl="0" indent="-368300" algn="l" defTabSz="914400" rtl="0" eaLnBrk="1" fontAlgn="auto" latinLnBrk="0" hangingPunct="1">
              <a:lnSpc>
                <a:spcPct val="100000"/>
              </a:lnSpc>
              <a:spcBef>
                <a:spcPts val="0"/>
              </a:spcBef>
              <a:spcAft>
                <a:spcPts val="0"/>
              </a:spcAft>
              <a:buClr>
                <a:srgbClr val="000000"/>
              </a:buClr>
              <a:buSzPts val="2200"/>
              <a:buFont typeface="Roboto"/>
              <a:buChar char="★"/>
              <a:tabLst/>
              <a:defRPr/>
            </a:pPr>
            <a:r>
              <a:rPr kumimoji="0" lang="en" sz="2200" b="1" i="0" u="none" strike="noStrike" kern="0" cap="none" spc="0" normalizeH="0" baseline="0" noProof="0">
                <a:ln>
                  <a:noFill/>
                </a:ln>
                <a:solidFill>
                  <a:srgbClr val="0000FF"/>
                </a:solidFill>
                <a:effectLst/>
                <a:uLnTx/>
                <a:uFillTx/>
                <a:latin typeface="Roboto"/>
                <a:ea typeface="Roboto"/>
                <a:cs typeface="Roboto"/>
                <a:sym typeface="Roboto"/>
              </a:rPr>
              <a:t>$200,385</a:t>
            </a:r>
            <a:r>
              <a:rPr kumimoji="0" lang="en" sz="2200" b="1" i="0" u="none" strike="noStrike" kern="0" cap="none" spc="0" normalizeH="0" baseline="0" noProof="0">
                <a:ln>
                  <a:noFill/>
                </a:ln>
                <a:solidFill>
                  <a:srgbClr val="000000"/>
                </a:solidFill>
                <a:effectLst/>
                <a:uLnTx/>
                <a:uFillTx/>
                <a:latin typeface="Roboto"/>
                <a:ea typeface="Roboto"/>
                <a:cs typeface="Roboto"/>
                <a:sym typeface="Roboto"/>
              </a:rPr>
              <a:t> in local scholarships received</a:t>
            </a:r>
            <a:endParaRPr kumimoji="0" sz="2200" b="1" i="0" u="none" strike="noStrike" kern="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947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20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Town Current Budget Status</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2402898841"/>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
        <p:cNvGrpSpPr/>
        <p:nvPr/>
      </p:nvGrpSpPr>
      <p:grpSpPr>
        <a:xfrm>
          <a:off x="0" y="0"/>
          <a:ext cx="0" cy="0"/>
          <a:chOff x="0" y="0"/>
          <a:chExt cx="0" cy="0"/>
        </a:xfrm>
      </p:grpSpPr>
      <p:sp>
        <p:nvSpPr>
          <p:cNvPr id="3" name="Google Shape;384;p67">
            <a:extLst>
              <a:ext uri="{FF2B5EF4-FFF2-40B4-BE49-F238E27FC236}">
                <a16:creationId xmlns:a16="http://schemas.microsoft.com/office/drawing/2014/main" id="{F866101B-FC89-4FD2-8E58-AFBFA1638CF6}"/>
              </a:ext>
            </a:extLst>
          </p:cNvPr>
          <p:cNvSpPr txBox="1">
            <a:spLocks/>
          </p:cNvSpPr>
          <p:nvPr/>
        </p:nvSpPr>
        <p:spPr>
          <a:xfrm>
            <a:off x="457200" y="2857500"/>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7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Town: Current Budget Status</a:t>
            </a:r>
          </a:p>
        </p:txBody>
      </p:sp>
    </p:spTree>
    <p:extLst>
      <p:ext uri="{BB962C8B-B14F-4D97-AF65-F5344CB8AC3E}">
        <p14:creationId xmlns:p14="http://schemas.microsoft.com/office/powerpoint/2010/main" val="4231971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000" b="0" i="0" u="none" strike="noStrike" cap="none">
                <a:solidFill>
                  <a:schemeClr val="lt1"/>
                </a:solidFill>
                <a:latin typeface="Times New Roman"/>
                <a:ea typeface="Times New Roman"/>
                <a:cs typeface="Times New Roman"/>
                <a:sym typeface="Times New Roman"/>
              </a:rPr>
              <a:t>State Budget Outlook</a:t>
            </a:r>
            <a:endParaRPr sz="4000" b="0" i="0" u="none" strike="noStrike" cap="none">
              <a:solidFill>
                <a:schemeClr val="lt1"/>
              </a:solidFill>
              <a:latin typeface="Times New Roman"/>
              <a:ea typeface="Times New Roman"/>
              <a:cs typeface="Times New Roman"/>
              <a:sym typeface="Times New Roman"/>
            </a:endParaRPr>
          </a:p>
        </p:txBody>
      </p:sp>
      <p:sp>
        <p:nvSpPr>
          <p:cNvPr id="6" name="Shape 208">
            <a:extLst>
              <a:ext uri="{FF2B5EF4-FFF2-40B4-BE49-F238E27FC236}">
                <a16:creationId xmlns:a16="http://schemas.microsoft.com/office/drawing/2014/main" id="{EB3EF5FD-6E73-4BA5-8429-27F0EC74AF97}"/>
              </a:ext>
            </a:extLst>
          </p:cNvPr>
          <p:cNvSpPr txBox="1">
            <a:spLocks noGrp="1"/>
          </p:cNvSpPr>
          <p:nvPr>
            <p:ph type="body" idx="1"/>
          </p:nvPr>
        </p:nvSpPr>
        <p:spPr>
          <a:prstGeom prst="rect">
            <a:avLst/>
          </a:prstGeom>
          <a:noFill/>
          <a:ln>
            <a:noFill/>
          </a:ln>
        </p:spPr>
        <p:txBody>
          <a:bodyPr lIns="91425" tIns="45700" rIns="91425" bIns="45700" anchor="t" anchorCtr="0">
            <a:noAutofit/>
          </a:bodyPr>
          <a:lstStyle/>
          <a:p>
            <a:pPr marL="742950" marR="0" lvl="1" indent="-285750" algn="l" rtl="0">
              <a:spcBef>
                <a:spcPts val="0"/>
              </a:spcBef>
              <a:spcAft>
                <a:spcPts val="0"/>
              </a:spcAft>
              <a:buClr>
                <a:schemeClr val="accent1"/>
              </a:buClr>
              <a:buSzPct val="100000"/>
              <a:buFont typeface="Arial"/>
              <a:buChar char="–"/>
            </a:pPr>
            <a:r>
              <a:rPr lang="en" sz="2400" b="0" i="0" u="none" strike="noStrike" cap="none" dirty="0">
                <a:solidFill>
                  <a:schemeClr val="dk1"/>
                </a:solidFill>
                <a:latin typeface="Times New Roman"/>
                <a:ea typeface="Times New Roman"/>
                <a:cs typeface="Times New Roman"/>
                <a:sym typeface="Times New Roman"/>
              </a:rPr>
              <a:t>$242 Million </a:t>
            </a:r>
            <a:r>
              <a:rPr lang="en-US" sz="2400" b="0" i="0" u="none" strike="noStrike" cap="none" dirty="0">
                <a:solidFill>
                  <a:schemeClr val="dk1"/>
                </a:solidFill>
                <a:latin typeface="Times New Roman"/>
                <a:ea typeface="Times New Roman"/>
                <a:cs typeface="Times New Roman"/>
                <a:sym typeface="Times New Roman"/>
              </a:rPr>
              <a:t>Surplus</a:t>
            </a:r>
            <a:r>
              <a:rPr lang="en" sz="2400" b="0" i="0" u="none" strike="noStrike" cap="none" dirty="0">
                <a:solidFill>
                  <a:schemeClr val="dk1"/>
                </a:solidFill>
                <a:latin typeface="Times New Roman"/>
                <a:ea typeface="Times New Roman"/>
                <a:cs typeface="Times New Roman"/>
                <a:sym typeface="Times New Roman"/>
              </a:rPr>
              <a:t> – Current FY</a:t>
            </a:r>
          </a:p>
          <a:p>
            <a:pPr marL="742950" marR="0" lvl="1" indent="-285750" algn="l" rtl="0">
              <a:spcBef>
                <a:spcPts val="480"/>
              </a:spcBef>
              <a:spcAft>
                <a:spcPts val="0"/>
              </a:spcAft>
              <a:buClr>
                <a:schemeClr val="accent1"/>
              </a:buClr>
              <a:buSzPct val="100000"/>
              <a:buFont typeface="Arial"/>
              <a:buChar char="–"/>
            </a:pPr>
            <a:r>
              <a:rPr lang="en" sz="2400" b="0" i="0" u="none" strike="noStrike" cap="none" dirty="0">
                <a:solidFill>
                  <a:schemeClr val="dk1"/>
                </a:solidFill>
                <a:latin typeface="Times New Roman"/>
                <a:ea typeface="Times New Roman"/>
                <a:cs typeface="Times New Roman"/>
                <a:sym typeface="Times New Roman"/>
              </a:rPr>
              <a:t>Projected Deficit </a:t>
            </a:r>
          </a:p>
          <a:p>
            <a:pPr lvl="2" indent="-285750">
              <a:buClr>
                <a:schemeClr val="accent1"/>
              </a:buClr>
              <a:buFont typeface="Arial"/>
              <a:buChar char="–"/>
            </a:pPr>
            <a:r>
              <a:rPr lang="en" sz="1600" b="0" i="0" u="none" strike="noStrike" cap="none" dirty="0">
                <a:solidFill>
                  <a:schemeClr val="dk1"/>
                </a:solidFill>
                <a:latin typeface="Times New Roman"/>
                <a:ea typeface="Times New Roman"/>
                <a:cs typeface="Times New Roman"/>
                <a:sym typeface="Times New Roman"/>
              </a:rPr>
              <a:t>FY 20 (OFA) - $1.9 Billion</a:t>
            </a:r>
          </a:p>
          <a:p>
            <a:pPr lvl="2" indent="-285750">
              <a:buClr>
                <a:schemeClr val="accent1"/>
              </a:buClr>
              <a:buFont typeface="Arial"/>
              <a:buChar char="–"/>
            </a:pPr>
            <a:r>
              <a:rPr lang="en" sz="1600" dirty="0">
                <a:latin typeface="Times New Roman"/>
                <a:ea typeface="Times New Roman"/>
                <a:cs typeface="Times New Roman"/>
                <a:sym typeface="Times New Roman"/>
              </a:rPr>
              <a:t>FY 21 (OFA) - $2.5 Billion</a:t>
            </a:r>
          </a:p>
          <a:p>
            <a:pPr lvl="2" indent="-285750">
              <a:buClr>
                <a:schemeClr val="accent1"/>
              </a:buClr>
              <a:buFont typeface="Arial"/>
              <a:buChar char="–"/>
            </a:pPr>
            <a:r>
              <a:rPr lang="en" sz="1600" b="0" i="0" u="none" strike="noStrike" cap="none" dirty="0">
                <a:solidFill>
                  <a:schemeClr val="dk1"/>
                </a:solidFill>
                <a:latin typeface="Times New Roman"/>
                <a:ea typeface="Times New Roman"/>
                <a:cs typeface="Times New Roman"/>
                <a:sym typeface="Times New Roman"/>
              </a:rPr>
              <a:t>FY 22 (OFA) - $2.7 Billion</a:t>
            </a:r>
          </a:p>
          <a:p>
            <a:pPr lvl="2" indent="-285750">
              <a:buClr>
                <a:schemeClr val="accent1"/>
              </a:buClr>
              <a:buFont typeface="Arial"/>
              <a:buChar char="–"/>
            </a:pPr>
            <a:r>
              <a:rPr lang="en" sz="1600" dirty="0">
                <a:latin typeface="Times New Roman"/>
                <a:ea typeface="Times New Roman"/>
                <a:cs typeface="Times New Roman"/>
                <a:sym typeface="Times New Roman"/>
              </a:rPr>
              <a:t>FY 23 (OFA) - $4.0 Billion</a:t>
            </a:r>
          </a:p>
          <a:p>
            <a:pPr lvl="2" indent="-285750">
              <a:buClr>
                <a:schemeClr val="accent1"/>
              </a:buClr>
              <a:buFont typeface="Arial"/>
              <a:buChar char="–"/>
            </a:pPr>
            <a:endParaRPr lang="en" sz="1600" dirty="0">
              <a:latin typeface="Times New Roman"/>
              <a:ea typeface="Times New Roman"/>
              <a:cs typeface="Times New Roman"/>
              <a:sym typeface="Times New Roman"/>
            </a:endParaRPr>
          </a:p>
          <a:p>
            <a:pPr lvl="2" indent="-285750">
              <a:buClr>
                <a:schemeClr val="accent1"/>
              </a:buClr>
              <a:buFont typeface="Arial"/>
              <a:buChar char="–"/>
            </a:pPr>
            <a:endParaRPr lang="en" sz="1600" dirty="0">
              <a:latin typeface="Times New Roman"/>
              <a:ea typeface="Times New Roman"/>
              <a:cs typeface="Times New Roman"/>
              <a:sym typeface="Times New Roman"/>
            </a:endParaRPr>
          </a:p>
          <a:p>
            <a:pPr lvl="1" indent="-285750">
              <a:buClr>
                <a:schemeClr val="accent1"/>
              </a:buClr>
            </a:pPr>
            <a:r>
              <a:rPr lang="en" sz="2000" dirty="0">
                <a:latin typeface="Times New Roman"/>
                <a:ea typeface="Times New Roman"/>
                <a:cs typeface="Times New Roman"/>
                <a:sym typeface="Times New Roman"/>
              </a:rPr>
              <a:t>The Governor’s Purposed Budget will be released on Wednesday, </a:t>
            </a:r>
            <a:r>
              <a:rPr lang="en-US" sz="2000" dirty="0">
                <a:latin typeface="Times New Roman"/>
                <a:ea typeface="Times New Roman"/>
                <a:cs typeface="Times New Roman"/>
                <a:sym typeface="Times New Roman"/>
              </a:rPr>
              <a:t>February 6</a:t>
            </a:r>
            <a:r>
              <a:rPr lang="en-US" sz="2000" baseline="30000" dirty="0">
                <a:latin typeface="Times New Roman"/>
                <a:ea typeface="Times New Roman"/>
                <a:cs typeface="Times New Roman"/>
                <a:sym typeface="Times New Roman"/>
              </a:rPr>
              <a:t>th</a:t>
            </a:r>
            <a:r>
              <a:rPr lang="en-US" sz="2000" dirty="0">
                <a:latin typeface="Times New Roman"/>
                <a:ea typeface="Times New Roman"/>
                <a:cs typeface="Times New Roman"/>
                <a:sym typeface="Times New Roman"/>
              </a:rPr>
              <a:t>. </a:t>
            </a:r>
            <a:endParaRPr lang="en" sz="2000" dirty="0">
              <a:latin typeface="Times New Roman"/>
              <a:ea typeface="Times New Roman"/>
              <a:cs typeface="Times New Roman"/>
              <a:sym typeface="Times New Roman"/>
            </a:endParaRPr>
          </a:p>
          <a:p>
            <a:pPr lvl="2" indent="-285750">
              <a:buClr>
                <a:schemeClr val="accent1"/>
              </a:buClr>
              <a:buFont typeface="Arial"/>
              <a:buChar char="–"/>
            </a:pPr>
            <a:endParaRPr lang="en" sz="1600" b="0" i="0" u="none" strike="noStrike" cap="none" dirty="0">
              <a:solidFill>
                <a:schemeClr val="dk1"/>
              </a:solidFill>
              <a:latin typeface="Times New Roman"/>
              <a:ea typeface="Times New Roman"/>
              <a:cs typeface="Times New Roman"/>
              <a:sym typeface="Times New Roman"/>
            </a:endParaRPr>
          </a:p>
          <a:p>
            <a:pPr marL="742950" marR="0" lvl="1" indent="-285750" algn="l" rtl="0">
              <a:spcBef>
                <a:spcPts val="560"/>
              </a:spcBef>
              <a:spcAft>
                <a:spcPts val="0"/>
              </a:spcAft>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dirty="0">
                <a:solidFill>
                  <a:schemeClr val="lt1"/>
                </a:solidFill>
                <a:latin typeface="Times New Roman"/>
                <a:ea typeface="Times New Roman"/>
                <a:cs typeface="Times New Roman"/>
                <a:sym typeface="Times New Roman"/>
              </a:rPr>
              <a:t>Expenditures: Through Nov. 2018</a:t>
            </a:r>
            <a:endParaRPr sz="4000" b="0" i="0" u="none" strike="noStrike" cap="none" dirty="0">
              <a:solidFill>
                <a:schemeClr val="lt1"/>
              </a:solidFill>
              <a:latin typeface="Times New Roman"/>
              <a:ea typeface="Times New Roman"/>
              <a:cs typeface="Times New Roman"/>
              <a:sym typeface="Times New Roman"/>
            </a:endParaRPr>
          </a:p>
        </p:txBody>
      </p:sp>
      <p:graphicFrame>
        <p:nvGraphicFramePr>
          <p:cNvPr id="4" name="Table 3">
            <a:extLst>
              <a:ext uri="{FF2B5EF4-FFF2-40B4-BE49-F238E27FC236}">
                <a16:creationId xmlns:a16="http://schemas.microsoft.com/office/drawing/2014/main" id="{279869AB-658D-4BD6-B461-40DA1374D7F2}"/>
              </a:ext>
            </a:extLst>
          </p:cNvPr>
          <p:cNvGraphicFramePr>
            <a:graphicFrameLocks noGrp="1"/>
          </p:cNvGraphicFramePr>
          <p:nvPr/>
        </p:nvGraphicFramePr>
        <p:xfrm>
          <a:off x="1003300" y="2458244"/>
          <a:ext cx="7137400" cy="2809875"/>
        </p:xfrm>
        <a:graphic>
          <a:graphicData uri="http://schemas.openxmlformats.org/drawingml/2006/table">
            <a:tbl>
              <a:tblPr/>
              <a:tblGrid>
                <a:gridCol w="687942">
                  <a:extLst>
                    <a:ext uri="{9D8B030D-6E8A-4147-A177-3AD203B41FA5}">
                      <a16:colId xmlns:a16="http://schemas.microsoft.com/office/drawing/2014/main" val="364602984"/>
                    </a:ext>
                  </a:extLst>
                </a:gridCol>
                <a:gridCol w="687942">
                  <a:extLst>
                    <a:ext uri="{9D8B030D-6E8A-4147-A177-3AD203B41FA5}">
                      <a16:colId xmlns:a16="http://schemas.microsoft.com/office/drawing/2014/main" val="3835227366"/>
                    </a:ext>
                  </a:extLst>
                </a:gridCol>
                <a:gridCol w="687942">
                  <a:extLst>
                    <a:ext uri="{9D8B030D-6E8A-4147-A177-3AD203B41FA5}">
                      <a16:colId xmlns:a16="http://schemas.microsoft.com/office/drawing/2014/main" val="2149546838"/>
                    </a:ext>
                  </a:extLst>
                </a:gridCol>
                <a:gridCol w="1117906">
                  <a:extLst>
                    <a:ext uri="{9D8B030D-6E8A-4147-A177-3AD203B41FA5}">
                      <a16:colId xmlns:a16="http://schemas.microsoft.com/office/drawing/2014/main" val="2946429790"/>
                    </a:ext>
                  </a:extLst>
                </a:gridCol>
                <a:gridCol w="200650">
                  <a:extLst>
                    <a:ext uri="{9D8B030D-6E8A-4147-A177-3AD203B41FA5}">
                      <a16:colId xmlns:a16="http://schemas.microsoft.com/office/drawing/2014/main" val="2196794818"/>
                    </a:ext>
                  </a:extLst>
                </a:gridCol>
                <a:gridCol w="1117906">
                  <a:extLst>
                    <a:ext uri="{9D8B030D-6E8A-4147-A177-3AD203B41FA5}">
                      <a16:colId xmlns:a16="http://schemas.microsoft.com/office/drawing/2014/main" val="2986143431"/>
                    </a:ext>
                  </a:extLst>
                </a:gridCol>
                <a:gridCol w="200650">
                  <a:extLst>
                    <a:ext uri="{9D8B030D-6E8A-4147-A177-3AD203B41FA5}">
                      <a16:colId xmlns:a16="http://schemas.microsoft.com/office/drawing/2014/main" val="3215749195"/>
                    </a:ext>
                  </a:extLst>
                </a:gridCol>
                <a:gridCol w="1117906">
                  <a:extLst>
                    <a:ext uri="{9D8B030D-6E8A-4147-A177-3AD203B41FA5}">
                      <a16:colId xmlns:a16="http://schemas.microsoft.com/office/drawing/2014/main" val="3304305093"/>
                    </a:ext>
                  </a:extLst>
                </a:gridCol>
                <a:gridCol w="200650">
                  <a:extLst>
                    <a:ext uri="{9D8B030D-6E8A-4147-A177-3AD203B41FA5}">
                      <a16:colId xmlns:a16="http://schemas.microsoft.com/office/drawing/2014/main" val="611798750"/>
                    </a:ext>
                  </a:extLst>
                </a:gridCol>
                <a:gridCol w="1117906">
                  <a:extLst>
                    <a:ext uri="{9D8B030D-6E8A-4147-A177-3AD203B41FA5}">
                      <a16:colId xmlns:a16="http://schemas.microsoft.com/office/drawing/2014/main" val="1266023777"/>
                    </a:ext>
                  </a:extLst>
                </a:gridCol>
              </a:tblGrid>
              <a:tr h="200025">
                <a:tc gridSpan="10">
                  <a:txBody>
                    <a:bodyPr/>
                    <a:lstStyle/>
                    <a:p>
                      <a:pPr algn="ctr" fontAlgn="b"/>
                      <a:r>
                        <a:rPr lang="en-US" sz="1200" b="1" i="0" u="none" strike="noStrike">
                          <a:solidFill>
                            <a:srgbClr val="000000"/>
                          </a:solidFill>
                          <a:effectLst/>
                          <a:latin typeface="Times New Roman" panose="02020603050405020304" pitchFamily="18" charset="0"/>
                        </a:rPr>
                        <a:t>Expenditures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19208788"/>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General Government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2,506,769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1,295,261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2,450,000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56,769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46627747"/>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Public Safety</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4,698,220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1,795,834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4,700,000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(1,780)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350794143"/>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Public Works</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4,140,078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1,772,696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4,120,078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20,000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89017979"/>
                  </a:ext>
                </a:extLst>
              </a:tr>
              <a:tr h="200025">
                <a:tc gridSpan="3">
                  <a:txBody>
                    <a:bodyPr/>
                    <a:lstStyle/>
                    <a:p>
                      <a:pPr algn="l" fontAlgn="b"/>
                      <a:r>
                        <a:rPr lang="en-US" sz="1200" b="0" i="0" u="none" strike="noStrike">
                          <a:solidFill>
                            <a:srgbClr val="000000"/>
                          </a:solidFill>
                          <a:effectLst/>
                          <a:latin typeface="Times New Roman" panose="02020603050405020304" pitchFamily="18" charset="0"/>
                        </a:rPr>
                        <a:t>Health &amp; Human Services</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1,730,045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650,599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1,715,000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15,045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931203522"/>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Civic &amp; Cultural</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156,755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64,288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154,291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2,464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745828115"/>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Employee Benefits</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3,509,666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2,104,686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3,509,666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861635634"/>
                  </a:ext>
                </a:extLst>
              </a:tr>
              <a:tr h="200025">
                <a:tc>
                  <a:txBody>
                    <a:bodyPr/>
                    <a:lstStyle/>
                    <a:p>
                      <a:pPr algn="l" fontAlgn="b"/>
                      <a:r>
                        <a:rPr lang="en-US" sz="1200" b="0" i="0" u="none" strike="noStrike">
                          <a:solidFill>
                            <a:srgbClr val="000000"/>
                          </a:solidFill>
                          <a:effectLst/>
                          <a:latin typeface="Times New Roman" panose="02020603050405020304" pitchFamily="18" charset="0"/>
                        </a:rPr>
                        <a:t>Sundry</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791,613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671,546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781,613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1055917"/>
                  </a:ext>
                </a:extLst>
              </a:tr>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17,533,146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8,354,910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17,430,648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102,498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96063193"/>
                  </a:ext>
                </a:extLst>
              </a:tr>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177681247"/>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Debt Service</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4,400,000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2,414,390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3,906,944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493,056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8696346"/>
                  </a:ext>
                </a:extLst>
              </a:tr>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51306784"/>
                  </a:ext>
                </a:extLst>
              </a:tr>
              <a:tr h="200025">
                <a:tc>
                  <a:txBody>
                    <a:bodyPr/>
                    <a:lstStyle/>
                    <a:p>
                      <a:pPr algn="l" fontAlgn="b"/>
                      <a:r>
                        <a:rPr lang="en-US" sz="1200" b="0" i="0" u="none" strike="noStrike">
                          <a:solidFill>
                            <a:srgbClr val="000000"/>
                          </a:solidFill>
                          <a:effectLst/>
                          <a:latin typeface="Times New Roman" panose="02020603050405020304" pitchFamily="18" charset="0"/>
                        </a:rPr>
                        <a:t>Capital</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800,000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400,000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800,000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855681"/>
                  </a:ext>
                </a:extLst>
              </a:tr>
              <a:tr h="209550">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Times New Roman" panose="02020603050405020304" pitchFamily="18" charset="0"/>
                        </a:rPr>
                        <a:t>         22,733,146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11,169,300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22,137,592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Times New Roman" panose="02020603050405020304" pitchFamily="18" charset="0"/>
                        </a:rPr>
                        <a:t>              595,554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59958626"/>
                  </a:ext>
                </a:extLst>
              </a:tr>
            </a:tbl>
          </a:graphicData>
        </a:graphic>
      </p:graphicFrame>
      <p:graphicFrame>
        <p:nvGraphicFramePr>
          <p:cNvPr id="5" name="Table 4">
            <a:extLst>
              <a:ext uri="{FF2B5EF4-FFF2-40B4-BE49-F238E27FC236}">
                <a16:creationId xmlns:a16="http://schemas.microsoft.com/office/drawing/2014/main" id="{CECEEAEB-8560-4A68-AD9B-927CAE605F3D}"/>
              </a:ext>
            </a:extLst>
          </p:cNvPr>
          <p:cNvGraphicFramePr>
            <a:graphicFrameLocks noGrp="1"/>
          </p:cNvGraphicFramePr>
          <p:nvPr>
            <p:extLst>
              <p:ext uri="{D42A27DB-BD31-4B8C-83A1-F6EECF244321}">
                <p14:modId xmlns:p14="http://schemas.microsoft.com/office/powerpoint/2010/main" val="2969918722"/>
              </p:ext>
            </p:extLst>
          </p:nvPr>
        </p:nvGraphicFramePr>
        <p:xfrm>
          <a:off x="1003300" y="1637903"/>
          <a:ext cx="7137400" cy="600075"/>
        </p:xfrm>
        <a:graphic>
          <a:graphicData uri="http://schemas.openxmlformats.org/drawingml/2006/table">
            <a:tbl>
              <a:tblPr/>
              <a:tblGrid>
                <a:gridCol w="685800">
                  <a:extLst>
                    <a:ext uri="{9D8B030D-6E8A-4147-A177-3AD203B41FA5}">
                      <a16:colId xmlns:a16="http://schemas.microsoft.com/office/drawing/2014/main" val="2746810041"/>
                    </a:ext>
                  </a:extLst>
                </a:gridCol>
                <a:gridCol w="685800">
                  <a:extLst>
                    <a:ext uri="{9D8B030D-6E8A-4147-A177-3AD203B41FA5}">
                      <a16:colId xmlns:a16="http://schemas.microsoft.com/office/drawing/2014/main" val="2597967422"/>
                    </a:ext>
                  </a:extLst>
                </a:gridCol>
                <a:gridCol w="685800">
                  <a:extLst>
                    <a:ext uri="{9D8B030D-6E8A-4147-A177-3AD203B41FA5}">
                      <a16:colId xmlns:a16="http://schemas.microsoft.com/office/drawing/2014/main" val="4279689242"/>
                    </a:ext>
                  </a:extLst>
                </a:gridCol>
                <a:gridCol w="1117600">
                  <a:extLst>
                    <a:ext uri="{9D8B030D-6E8A-4147-A177-3AD203B41FA5}">
                      <a16:colId xmlns:a16="http://schemas.microsoft.com/office/drawing/2014/main" val="3271433080"/>
                    </a:ext>
                  </a:extLst>
                </a:gridCol>
                <a:gridCol w="203200">
                  <a:extLst>
                    <a:ext uri="{9D8B030D-6E8A-4147-A177-3AD203B41FA5}">
                      <a16:colId xmlns:a16="http://schemas.microsoft.com/office/drawing/2014/main" val="2723877406"/>
                    </a:ext>
                  </a:extLst>
                </a:gridCol>
                <a:gridCol w="1117600">
                  <a:extLst>
                    <a:ext uri="{9D8B030D-6E8A-4147-A177-3AD203B41FA5}">
                      <a16:colId xmlns:a16="http://schemas.microsoft.com/office/drawing/2014/main" val="2187221875"/>
                    </a:ext>
                  </a:extLst>
                </a:gridCol>
                <a:gridCol w="203200">
                  <a:extLst>
                    <a:ext uri="{9D8B030D-6E8A-4147-A177-3AD203B41FA5}">
                      <a16:colId xmlns:a16="http://schemas.microsoft.com/office/drawing/2014/main" val="2412605587"/>
                    </a:ext>
                  </a:extLst>
                </a:gridCol>
                <a:gridCol w="1117600">
                  <a:extLst>
                    <a:ext uri="{9D8B030D-6E8A-4147-A177-3AD203B41FA5}">
                      <a16:colId xmlns:a16="http://schemas.microsoft.com/office/drawing/2014/main" val="3644847820"/>
                    </a:ext>
                  </a:extLst>
                </a:gridCol>
                <a:gridCol w="203200">
                  <a:extLst>
                    <a:ext uri="{9D8B030D-6E8A-4147-A177-3AD203B41FA5}">
                      <a16:colId xmlns:a16="http://schemas.microsoft.com/office/drawing/2014/main" val="2303719673"/>
                    </a:ext>
                  </a:extLst>
                </a:gridCol>
                <a:gridCol w="1117600">
                  <a:extLst>
                    <a:ext uri="{9D8B030D-6E8A-4147-A177-3AD203B41FA5}">
                      <a16:colId xmlns:a16="http://schemas.microsoft.com/office/drawing/2014/main" val="4131697959"/>
                    </a:ext>
                  </a:extLst>
                </a:gridCol>
              </a:tblGrid>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868636284"/>
                  </a:ext>
                </a:extLst>
              </a:tr>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FY 2019</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Spent thru</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Est thru</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809416688"/>
                  </a:ext>
                </a:extLst>
              </a:tr>
              <a:tr h="200025">
                <a:tc gridSpan="3">
                  <a:txBody>
                    <a:bodyPr/>
                    <a:lstStyle/>
                    <a:p>
                      <a:pPr algn="ctr" fontAlgn="b"/>
                      <a:r>
                        <a:rPr lang="en-US" sz="1200" b="1" i="0" u="none" strike="noStrike" dirty="0">
                          <a:solidFill>
                            <a:srgbClr val="000000"/>
                          </a:solidFill>
                          <a:effectLst/>
                          <a:latin typeface="Times New Roman" panose="02020603050405020304" pitchFamily="18" charset="0"/>
                        </a:rPr>
                        <a:t>Budget Category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1" i="0" u="none" strike="noStrike">
                          <a:solidFill>
                            <a:srgbClr val="000000"/>
                          </a:solidFill>
                          <a:effectLst/>
                          <a:latin typeface="Times New Roman" panose="02020603050405020304" pitchFamily="18" charset="0"/>
                        </a:rPr>
                        <a:t>Budget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11/30/2018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6/30/2019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dirty="0">
                          <a:solidFill>
                            <a:srgbClr val="000000"/>
                          </a:solidFill>
                          <a:effectLst/>
                          <a:latin typeface="Times New Roman" panose="02020603050405020304" pitchFamily="18" charset="0"/>
                        </a:rPr>
                        <a:t>Variance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1185394"/>
                  </a:ext>
                </a:extLst>
              </a:tr>
            </a:tbl>
          </a:graphicData>
        </a:graphic>
      </p:graphicFrame>
    </p:spTree>
    <p:extLst>
      <p:ext uri="{BB962C8B-B14F-4D97-AF65-F5344CB8AC3E}">
        <p14:creationId xmlns:p14="http://schemas.microsoft.com/office/powerpoint/2010/main" val="2335736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lt1"/>
                </a:solidFill>
                <a:latin typeface="Times New Roman"/>
                <a:ea typeface="Times New Roman"/>
                <a:cs typeface="Times New Roman"/>
                <a:sym typeface="Times New Roman"/>
              </a:rPr>
              <a:t>Revenues: Through Nov. 2018</a:t>
            </a:r>
            <a:endParaRPr sz="4000" b="0" i="0" u="none" strike="noStrike" cap="none" dirty="0">
              <a:solidFill>
                <a:schemeClr val="lt1"/>
              </a:solidFill>
              <a:latin typeface="Times New Roman"/>
              <a:ea typeface="Times New Roman"/>
              <a:cs typeface="Times New Roman"/>
              <a:sym typeface="Times New Roman"/>
            </a:endParaRPr>
          </a:p>
        </p:txBody>
      </p:sp>
      <p:graphicFrame>
        <p:nvGraphicFramePr>
          <p:cNvPr id="4" name="Table 3">
            <a:extLst>
              <a:ext uri="{FF2B5EF4-FFF2-40B4-BE49-F238E27FC236}">
                <a16:creationId xmlns:a16="http://schemas.microsoft.com/office/drawing/2014/main" id="{31F9CFE5-8918-4818-B8C1-829140BA2F26}"/>
              </a:ext>
            </a:extLst>
          </p:cNvPr>
          <p:cNvGraphicFramePr>
            <a:graphicFrameLocks noGrp="1"/>
          </p:cNvGraphicFramePr>
          <p:nvPr>
            <p:extLst>
              <p:ext uri="{D42A27DB-BD31-4B8C-83A1-F6EECF244321}">
                <p14:modId xmlns:p14="http://schemas.microsoft.com/office/powerpoint/2010/main" val="2502869087"/>
              </p:ext>
            </p:extLst>
          </p:nvPr>
        </p:nvGraphicFramePr>
        <p:xfrm>
          <a:off x="1003300" y="2314320"/>
          <a:ext cx="7137400" cy="2409825"/>
        </p:xfrm>
        <a:graphic>
          <a:graphicData uri="http://schemas.openxmlformats.org/drawingml/2006/table">
            <a:tbl>
              <a:tblPr/>
              <a:tblGrid>
                <a:gridCol w="685800">
                  <a:extLst>
                    <a:ext uri="{9D8B030D-6E8A-4147-A177-3AD203B41FA5}">
                      <a16:colId xmlns:a16="http://schemas.microsoft.com/office/drawing/2014/main" val="3996774646"/>
                    </a:ext>
                  </a:extLst>
                </a:gridCol>
                <a:gridCol w="685800">
                  <a:extLst>
                    <a:ext uri="{9D8B030D-6E8A-4147-A177-3AD203B41FA5}">
                      <a16:colId xmlns:a16="http://schemas.microsoft.com/office/drawing/2014/main" val="2245292965"/>
                    </a:ext>
                  </a:extLst>
                </a:gridCol>
                <a:gridCol w="685800">
                  <a:extLst>
                    <a:ext uri="{9D8B030D-6E8A-4147-A177-3AD203B41FA5}">
                      <a16:colId xmlns:a16="http://schemas.microsoft.com/office/drawing/2014/main" val="3647178547"/>
                    </a:ext>
                  </a:extLst>
                </a:gridCol>
                <a:gridCol w="1117600">
                  <a:extLst>
                    <a:ext uri="{9D8B030D-6E8A-4147-A177-3AD203B41FA5}">
                      <a16:colId xmlns:a16="http://schemas.microsoft.com/office/drawing/2014/main" val="2839799211"/>
                    </a:ext>
                  </a:extLst>
                </a:gridCol>
                <a:gridCol w="203200">
                  <a:extLst>
                    <a:ext uri="{9D8B030D-6E8A-4147-A177-3AD203B41FA5}">
                      <a16:colId xmlns:a16="http://schemas.microsoft.com/office/drawing/2014/main" val="1827027416"/>
                    </a:ext>
                  </a:extLst>
                </a:gridCol>
                <a:gridCol w="1117600">
                  <a:extLst>
                    <a:ext uri="{9D8B030D-6E8A-4147-A177-3AD203B41FA5}">
                      <a16:colId xmlns:a16="http://schemas.microsoft.com/office/drawing/2014/main" val="3616920513"/>
                    </a:ext>
                  </a:extLst>
                </a:gridCol>
                <a:gridCol w="203200">
                  <a:extLst>
                    <a:ext uri="{9D8B030D-6E8A-4147-A177-3AD203B41FA5}">
                      <a16:colId xmlns:a16="http://schemas.microsoft.com/office/drawing/2014/main" val="1687077304"/>
                    </a:ext>
                  </a:extLst>
                </a:gridCol>
                <a:gridCol w="1117600">
                  <a:extLst>
                    <a:ext uri="{9D8B030D-6E8A-4147-A177-3AD203B41FA5}">
                      <a16:colId xmlns:a16="http://schemas.microsoft.com/office/drawing/2014/main" val="3844591195"/>
                    </a:ext>
                  </a:extLst>
                </a:gridCol>
                <a:gridCol w="203200">
                  <a:extLst>
                    <a:ext uri="{9D8B030D-6E8A-4147-A177-3AD203B41FA5}">
                      <a16:colId xmlns:a16="http://schemas.microsoft.com/office/drawing/2014/main" val="407351654"/>
                    </a:ext>
                  </a:extLst>
                </a:gridCol>
                <a:gridCol w="1117600">
                  <a:extLst>
                    <a:ext uri="{9D8B030D-6E8A-4147-A177-3AD203B41FA5}">
                      <a16:colId xmlns:a16="http://schemas.microsoft.com/office/drawing/2014/main" val="1810170495"/>
                    </a:ext>
                  </a:extLst>
                </a:gridCol>
              </a:tblGrid>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28274213"/>
                  </a:ext>
                </a:extLst>
              </a:tr>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FY 2019</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Spent thru</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Est thru</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74707986"/>
                  </a:ext>
                </a:extLst>
              </a:tr>
              <a:tr h="200025">
                <a:tc gridSpan="3">
                  <a:txBody>
                    <a:bodyPr/>
                    <a:lstStyle/>
                    <a:p>
                      <a:pPr algn="ctr" fontAlgn="b"/>
                      <a:r>
                        <a:rPr lang="en-US" sz="1200" b="1" i="0" u="none" strike="noStrike">
                          <a:solidFill>
                            <a:srgbClr val="000000"/>
                          </a:solidFill>
                          <a:effectLst/>
                          <a:latin typeface="Times New Roman" panose="02020603050405020304" pitchFamily="18" charset="0"/>
                        </a:rPr>
                        <a:t>Budget Category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1" i="0" u="none" strike="noStrike">
                          <a:solidFill>
                            <a:srgbClr val="000000"/>
                          </a:solidFill>
                          <a:effectLst/>
                          <a:latin typeface="Times New Roman" panose="02020603050405020304" pitchFamily="18" charset="0"/>
                        </a:rPr>
                        <a:t>Budget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11/30/2018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6/30/2019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a:solidFill>
                            <a:srgbClr val="000000"/>
                          </a:solidFill>
                          <a:effectLst/>
                          <a:latin typeface="Times New Roman" panose="02020603050405020304" pitchFamily="18" charset="0"/>
                        </a:rPr>
                        <a:t>Variance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5597497"/>
                  </a:ext>
                </a:extLst>
              </a:tr>
              <a:tr h="200025">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07576426"/>
                  </a:ext>
                </a:extLst>
              </a:tr>
              <a:tr h="200025">
                <a:tc gridSpan="10">
                  <a:txBody>
                    <a:bodyPr/>
                    <a:lstStyle/>
                    <a:p>
                      <a:pPr algn="ctr" fontAlgn="b"/>
                      <a:r>
                        <a:rPr lang="en-US" sz="1200" b="1" i="0" u="none" strike="noStrike">
                          <a:solidFill>
                            <a:srgbClr val="000000"/>
                          </a:solidFill>
                          <a:effectLst/>
                          <a:latin typeface="Times New Roman" panose="02020603050405020304" pitchFamily="18" charset="0"/>
                        </a:rPr>
                        <a:t>Revenue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0169800"/>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Property taxes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47,039,457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27,095,695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47,039,457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9322755"/>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Licenses &amp; permits</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281,700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181,310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435,144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153,444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182462866"/>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Fines &amp; fees</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271,700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95,892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230,141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(41,559)</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334258862"/>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Use of Money</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30,500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32,713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78,511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48,011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704726787"/>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Intergovernmental</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11,233,458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2,608,800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11,233,458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37456436"/>
                  </a:ext>
                </a:extLst>
              </a:tr>
              <a:tr h="200025">
                <a:tc gridSpan="2">
                  <a:txBody>
                    <a:bodyPr/>
                    <a:lstStyle/>
                    <a:p>
                      <a:pPr algn="l" fontAlgn="b"/>
                      <a:r>
                        <a:rPr lang="en-US" sz="1200" b="0" i="0" u="none" strike="noStrike">
                          <a:solidFill>
                            <a:srgbClr val="000000"/>
                          </a:solidFill>
                          <a:effectLst/>
                          <a:latin typeface="Times New Roman" panose="02020603050405020304" pitchFamily="18" charset="0"/>
                        </a:rPr>
                        <a:t>Other revenues</a:t>
                      </a:r>
                    </a:p>
                  </a:txBody>
                  <a:tcPr marL="9525" marR="9525" marT="9525"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1,199,243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390,277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899,243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(300,000)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3188230"/>
                  </a:ext>
                </a:extLst>
              </a:tr>
              <a:tr h="209550">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60,056,058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30,404,687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59,915,954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Times New Roman" panose="02020603050405020304" pitchFamily="18" charset="0"/>
                        </a:rPr>
                        <a:t> </a:t>
                      </a:r>
                    </a:p>
                  </a:txBody>
                  <a:tcPr marL="9525" marR="9525" marT="9525" marB="0" anchor="b">
                    <a:lnL>
                      <a:noFill/>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Times New Roman" panose="02020603050405020304" pitchFamily="18" charset="0"/>
                        </a:rPr>
                        <a:t>            (140,104)</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5048895"/>
                  </a:ext>
                </a:extLst>
              </a:tr>
            </a:tbl>
          </a:graphicData>
        </a:graphic>
      </p:graphicFrame>
      <p:sp>
        <p:nvSpPr>
          <p:cNvPr id="5" name="Rectangle 4">
            <a:extLst>
              <a:ext uri="{FF2B5EF4-FFF2-40B4-BE49-F238E27FC236}">
                <a16:creationId xmlns:a16="http://schemas.microsoft.com/office/drawing/2014/main" id="{917C9ADB-75C6-4AAC-849A-A19EA62C9F9E}"/>
              </a:ext>
            </a:extLst>
          </p:cNvPr>
          <p:cNvSpPr/>
          <p:nvPr/>
        </p:nvSpPr>
        <p:spPr>
          <a:xfrm>
            <a:off x="8140700" y="4293258"/>
            <a:ext cx="1109226" cy="861774"/>
          </a:xfrm>
          <a:prstGeom prst="rect">
            <a:avLst/>
          </a:prstGeom>
        </p:spPr>
        <p:txBody>
          <a:bodyPr wrap="square">
            <a:spAutoFit/>
          </a:bodyPr>
          <a:lstStyle/>
          <a:p>
            <a:r>
              <a:rPr lang="en-US" sz="1200" dirty="0">
                <a:latin typeface="Times New Roman" panose="02020603050405020304" pitchFamily="18" charset="0"/>
              </a:rPr>
              <a:t>debt management fund not being used</a:t>
            </a:r>
            <a:r>
              <a:rPr lang="en-US" dirty="0"/>
              <a:t> </a:t>
            </a:r>
          </a:p>
        </p:txBody>
      </p:sp>
    </p:spTree>
    <p:extLst>
      <p:ext uri="{BB962C8B-B14F-4D97-AF65-F5344CB8AC3E}">
        <p14:creationId xmlns:p14="http://schemas.microsoft.com/office/powerpoint/2010/main" val="2280220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67"/>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lt1"/>
                </a:solidFill>
                <a:latin typeface="Times New Roman"/>
                <a:ea typeface="Times New Roman"/>
                <a:cs typeface="Times New Roman"/>
                <a:sym typeface="Times New Roman"/>
              </a:rPr>
              <a:t>Unassigned Fund Balance: Through Nov. 2018</a:t>
            </a:r>
            <a:endParaRPr sz="4000" b="0" i="0" u="none" strike="noStrike" cap="none" dirty="0">
              <a:solidFill>
                <a:schemeClr val="lt1"/>
              </a:solidFill>
              <a:latin typeface="Times New Roman"/>
              <a:ea typeface="Times New Roman"/>
              <a:cs typeface="Times New Roman"/>
              <a:sym typeface="Times New Roman"/>
            </a:endParaRPr>
          </a:p>
        </p:txBody>
      </p:sp>
      <p:graphicFrame>
        <p:nvGraphicFramePr>
          <p:cNvPr id="6" name="Table 5">
            <a:extLst>
              <a:ext uri="{FF2B5EF4-FFF2-40B4-BE49-F238E27FC236}">
                <a16:creationId xmlns:a16="http://schemas.microsoft.com/office/drawing/2014/main" id="{E7872F43-0FE1-41EF-9011-BAC9EEA5C72E}"/>
              </a:ext>
            </a:extLst>
          </p:cNvPr>
          <p:cNvGraphicFramePr>
            <a:graphicFrameLocks noGrp="1"/>
          </p:cNvGraphicFramePr>
          <p:nvPr/>
        </p:nvGraphicFramePr>
        <p:xfrm>
          <a:off x="457200" y="2882198"/>
          <a:ext cx="8229600" cy="1961967"/>
        </p:xfrm>
        <a:graphic>
          <a:graphicData uri="http://schemas.openxmlformats.org/drawingml/2006/table">
            <a:tbl>
              <a:tblPr/>
              <a:tblGrid>
                <a:gridCol w="1691936">
                  <a:extLst>
                    <a:ext uri="{9D8B030D-6E8A-4147-A177-3AD203B41FA5}">
                      <a16:colId xmlns:a16="http://schemas.microsoft.com/office/drawing/2014/main" val="962977922"/>
                    </a:ext>
                  </a:extLst>
                </a:gridCol>
                <a:gridCol w="1203716">
                  <a:extLst>
                    <a:ext uri="{9D8B030D-6E8A-4147-A177-3AD203B41FA5}">
                      <a16:colId xmlns:a16="http://schemas.microsoft.com/office/drawing/2014/main" val="1645755265"/>
                    </a:ext>
                  </a:extLst>
                </a:gridCol>
                <a:gridCol w="976441">
                  <a:extLst>
                    <a:ext uri="{9D8B030D-6E8A-4147-A177-3AD203B41FA5}">
                      <a16:colId xmlns:a16="http://schemas.microsoft.com/office/drawing/2014/main" val="3461669392"/>
                    </a:ext>
                  </a:extLst>
                </a:gridCol>
                <a:gridCol w="897877">
                  <a:extLst>
                    <a:ext uri="{9D8B030D-6E8A-4147-A177-3AD203B41FA5}">
                      <a16:colId xmlns:a16="http://schemas.microsoft.com/office/drawing/2014/main" val="3390195077"/>
                    </a:ext>
                  </a:extLst>
                </a:gridCol>
                <a:gridCol w="1001694">
                  <a:extLst>
                    <a:ext uri="{9D8B030D-6E8A-4147-A177-3AD203B41FA5}">
                      <a16:colId xmlns:a16="http://schemas.microsoft.com/office/drawing/2014/main" val="1982464846"/>
                    </a:ext>
                  </a:extLst>
                </a:gridCol>
                <a:gridCol w="1245803">
                  <a:extLst>
                    <a:ext uri="{9D8B030D-6E8A-4147-A177-3AD203B41FA5}">
                      <a16:colId xmlns:a16="http://schemas.microsoft.com/office/drawing/2014/main" val="291172014"/>
                    </a:ext>
                  </a:extLst>
                </a:gridCol>
                <a:gridCol w="1212133">
                  <a:extLst>
                    <a:ext uri="{9D8B030D-6E8A-4147-A177-3AD203B41FA5}">
                      <a16:colId xmlns:a16="http://schemas.microsoft.com/office/drawing/2014/main" val="3507378554"/>
                    </a:ext>
                  </a:extLst>
                </a:gridCol>
              </a:tblGrid>
              <a:tr h="210512">
                <a:tc gridSpan="3">
                  <a:txBody>
                    <a:bodyPr/>
                    <a:lstStyle/>
                    <a:p>
                      <a:pPr algn="l" fontAlgn="b"/>
                      <a:r>
                        <a:rPr lang="en-US" sz="1200" b="1" i="0" u="none" strike="noStrike">
                          <a:solidFill>
                            <a:srgbClr val="000000"/>
                          </a:solidFill>
                          <a:effectLst/>
                          <a:latin typeface="Calibri" panose="020F0502020204030204" pitchFamily="34" charset="0"/>
                        </a:rPr>
                        <a:t>UNAUDITED UNASSIGNED FUND BALANCE (6/30/18)</a:t>
                      </a:r>
                    </a:p>
                  </a:txBody>
                  <a:tcPr marL="8420" marR="8420" marT="84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US"/>
                    </a:p>
                  </a:txBody>
                  <a:tcPr/>
                </a:tc>
                <a:tc hMerge="1">
                  <a:txBody>
                    <a:bodyPr/>
                    <a:lstStyle/>
                    <a:p>
                      <a:endParaRPr lang="en-US"/>
                    </a:p>
                  </a:txBody>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en-US" sz="1200" b="1" i="0" u="none" strike="noStrike">
                          <a:solidFill>
                            <a:srgbClr val="000000"/>
                          </a:solidFill>
                          <a:effectLst/>
                          <a:latin typeface="Calibri" panose="020F0502020204030204" pitchFamily="34" charset="0"/>
                        </a:rPr>
                        <a:t>8,302,402 </a:t>
                      </a:r>
                    </a:p>
                  </a:txBody>
                  <a:tcPr marL="8420" marR="8420" marT="842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en-US" sz="1200" b="1" i="0" u="none" strike="noStrike">
                          <a:solidFill>
                            <a:srgbClr val="000000"/>
                          </a:solidFill>
                          <a:effectLst/>
                          <a:latin typeface="Calibri" panose="020F0502020204030204" pitchFamily="34" charset="0"/>
                        </a:rPr>
                        <a:t>11.75%</a:t>
                      </a:r>
                    </a:p>
                  </a:txBody>
                  <a:tcPr marL="8420" marR="8420" marT="84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4103527361"/>
                  </a:ext>
                </a:extLst>
              </a:tr>
              <a:tr h="176830">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w="25400" cap="flat" cmpd="dbl" algn="ctr">
                      <a:solidFill>
                        <a:srgbClr val="000000"/>
                      </a:solidFill>
                      <a:prstDash val="solid"/>
                      <a:round/>
                      <a:headEnd type="none" w="med" len="med"/>
                      <a:tailEnd type="none" w="med" len="med"/>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w="25400" cap="flat" cmpd="dbl" algn="ctr">
                      <a:solidFill>
                        <a:srgbClr val="000000"/>
                      </a:solidFill>
                      <a:prstDash val="solid"/>
                      <a:round/>
                      <a:headEnd type="none" w="med" len="med"/>
                      <a:tailEnd type="none" w="med" len="med"/>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w="25400" cap="flat" cmpd="dbl" algn="ctr">
                      <a:solidFill>
                        <a:srgbClr val="000000"/>
                      </a:solidFill>
                      <a:prstDash val="solid"/>
                      <a:round/>
                      <a:headEnd type="none" w="med" len="med"/>
                      <a:tailEnd type="none" w="med" len="med"/>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w="25400" cap="flat" cmpd="dbl" algn="ctr">
                      <a:solidFill>
                        <a:srgbClr val="000000"/>
                      </a:solidFill>
                      <a:prstDash val="solid"/>
                      <a:round/>
                      <a:headEnd type="none" w="med" len="med"/>
                      <a:tailEnd type="none" w="med" len="med"/>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w="25400" cap="flat" cmpd="dbl" algn="ctr">
                      <a:solidFill>
                        <a:srgbClr val="000000"/>
                      </a:solidFill>
                      <a:prstDash val="solid"/>
                      <a:round/>
                      <a:headEnd type="none" w="med" len="med"/>
                      <a:tailEnd type="none" w="med" len="med"/>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17374177"/>
                  </a:ext>
                </a:extLst>
              </a:tr>
              <a:tr h="176830">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w="25400" cap="flat" cmpd="dbl" algn="ctr">
                      <a:solidFill>
                        <a:srgbClr val="000000"/>
                      </a:solidFill>
                      <a:prstDash val="solid"/>
                      <a:round/>
                      <a:headEnd type="none" w="med" len="med"/>
                      <a:tailEnd type="none" w="med" len="med"/>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w="25400" cap="flat" cmpd="dbl" algn="ctr">
                      <a:solidFill>
                        <a:srgbClr val="000000"/>
                      </a:solidFill>
                      <a:prstDash val="solid"/>
                      <a:round/>
                      <a:headEnd type="none" w="med" len="med"/>
                      <a:tailEnd type="none" w="med" len="med"/>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w="25400" cap="flat" cmpd="dbl" algn="ctr">
                      <a:solidFill>
                        <a:srgbClr val="000000"/>
                      </a:solidFill>
                      <a:prstDash val="solid"/>
                      <a:round/>
                      <a:headEnd type="none" w="med" len="med"/>
                      <a:tailEnd type="none" w="med" len="med"/>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w="25400" cap="flat" cmpd="dbl" algn="ctr">
                      <a:solidFill>
                        <a:srgbClr val="000000"/>
                      </a:solidFill>
                      <a:prstDash val="solid"/>
                      <a:round/>
                      <a:headEnd type="none" w="med" len="med"/>
                      <a:tailEnd type="none" w="med" len="med"/>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w="25400" cap="flat" cmpd="dbl" algn="ctr">
                      <a:solidFill>
                        <a:srgbClr val="000000"/>
                      </a:solidFill>
                      <a:prstDash val="solid"/>
                      <a:round/>
                      <a:headEnd type="none" w="med" len="med"/>
                      <a:tailEnd type="none" w="med" len="med"/>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153238638"/>
                  </a:ext>
                </a:extLst>
              </a:tr>
              <a:tr h="168409">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721661028"/>
                  </a:ext>
                </a:extLst>
              </a:tr>
              <a:tr h="168409">
                <a:tc gridSpan="2">
                  <a:txBody>
                    <a:bodyPr/>
                    <a:lstStyle/>
                    <a:p>
                      <a:pPr algn="l" fontAlgn="b"/>
                      <a:r>
                        <a:rPr lang="en-US" sz="1000" b="1" i="0" u="none" strike="noStrike">
                          <a:solidFill>
                            <a:srgbClr val="000000"/>
                          </a:solidFill>
                          <a:effectLst/>
                          <a:latin typeface="Calibri" panose="020F0502020204030204" pitchFamily="34" charset="0"/>
                        </a:rPr>
                        <a:t>FY 19 use of fund balance - budgeted</a:t>
                      </a:r>
                    </a:p>
                  </a:txBody>
                  <a:tcPr marL="8420" marR="8420" marT="842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hMerge="1">
                  <a:txBody>
                    <a:bodyPr/>
                    <a:lstStyle/>
                    <a:p>
                      <a:endParaRPr lang="en-US"/>
                    </a:p>
                  </a:txBody>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187893127"/>
                  </a:ext>
                </a:extLst>
              </a:tr>
              <a:tr h="168409">
                <a:tc>
                  <a:txBody>
                    <a:bodyPr/>
                    <a:lstStyle/>
                    <a:p>
                      <a:pPr algn="l" fontAlgn="b"/>
                      <a:r>
                        <a:rPr lang="en-US" sz="1000" b="0"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gridSpan="2">
                  <a:txBody>
                    <a:bodyPr/>
                    <a:lstStyle/>
                    <a:p>
                      <a:pPr algn="l" fontAlgn="b"/>
                      <a:r>
                        <a:rPr lang="en-US" sz="1000" b="1" i="0" u="none" strike="noStrike">
                          <a:solidFill>
                            <a:srgbClr val="000000"/>
                          </a:solidFill>
                          <a:effectLst/>
                          <a:latin typeface="Calibri" panose="020F0502020204030204" pitchFamily="34" charset="0"/>
                        </a:rPr>
                        <a:t>FY19 Tax Relief (budgeted $204,000)</a:t>
                      </a:r>
                    </a:p>
                  </a:txBody>
                  <a:tcPr marL="8420" marR="8420" marT="8420" marB="0" anchor="b">
                    <a:lnL>
                      <a:noFill/>
                    </a:lnL>
                    <a:lnR>
                      <a:noFill/>
                    </a:lnR>
                    <a:lnT>
                      <a:noFill/>
                    </a:lnT>
                    <a:lnB>
                      <a:noFill/>
                    </a:lnB>
                    <a:solidFill>
                      <a:srgbClr val="E2EFDA"/>
                    </a:solidFill>
                  </a:tcPr>
                </a:tc>
                <a:tc hMerge="1">
                  <a:txBody>
                    <a:bodyPr/>
                    <a:lstStyle/>
                    <a:p>
                      <a:endParaRPr lang="en-US"/>
                    </a:p>
                  </a:txBody>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r" fontAlgn="b"/>
                      <a:r>
                        <a:rPr lang="en-US" sz="1000" b="1" i="0" u="none" strike="noStrike">
                          <a:solidFill>
                            <a:srgbClr val="000000"/>
                          </a:solidFill>
                          <a:effectLst/>
                          <a:latin typeface="Calibri" panose="020F0502020204030204" pitchFamily="34" charset="0"/>
                        </a:rPr>
                        <a:t>(204,000)</a:t>
                      </a:r>
                    </a:p>
                  </a:txBody>
                  <a:tcPr marL="8420" marR="8420" marT="8420" marB="0" anchor="b">
                    <a:lnL>
                      <a:noFill/>
                    </a:lnL>
                    <a:lnR>
                      <a:noFill/>
                    </a:lnR>
                    <a:lnT>
                      <a:noFill/>
                    </a:lnT>
                    <a:lnB>
                      <a:noFill/>
                    </a:lnB>
                    <a:solidFill>
                      <a:srgbClr val="E2EFDA"/>
                    </a:solidFill>
                  </a:tcPr>
                </a:tc>
                <a:tc>
                  <a:txBody>
                    <a:bodyPr/>
                    <a:lstStyle/>
                    <a:p>
                      <a:pPr algn="r" fontAlgn="b"/>
                      <a:r>
                        <a:rPr lang="en-US" sz="1000" b="1" i="0" u="none" strike="noStrike">
                          <a:solidFill>
                            <a:srgbClr val="000000"/>
                          </a:solidFill>
                          <a:effectLst/>
                          <a:latin typeface="Calibri" panose="020F0502020204030204" pitchFamily="34" charset="0"/>
                        </a:rPr>
                        <a:t>(204,000)</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578355711"/>
                  </a:ext>
                </a:extLst>
              </a:tr>
              <a:tr h="168409">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4582170"/>
                  </a:ext>
                </a:extLst>
              </a:tr>
              <a:tr h="168409">
                <a:tc>
                  <a:txBody>
                    <a:bodyPr/>
                    <a:lstStyle/>
                    <a:p>
                      <a:pPr algn="l" fontAlgn="b"/>
                      <a:r>
                        <a:rPr lang="en-US" sz="1000" b="0"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gridSpan="2">
                  <a:txBody>
                    <a:bodyPr/>
                    <a:lstStyle/>
                    <a:p>
                      <a:pPr algn="l" fontAlgn="b"/>
                      <a:r>
                        <a:rPr lang="en-US" sz="1000" b="1" i="0" u="none" strike="noStrike">
                          <a:solidFill>
                            <a:srgbClr val="000000"/>
                          </a:solidFill>
                          <a:effectLst/>
                          <a:latin typeface="Calibri" panose="020F0502020204030204" pitchFamily="34" charset="0"/>
                        </a:rPr>
                        <a:t>Add Approp:  None to date</a:t>
                      </a:r>
                    </a:p>
                  </a:txBody>
                  <a:tcPr marL="8420" marR="8420" marT="8420" marB="0" anchor="b">
                    <a:lnL>
                      <a:noFill/>
                    </a:lnL>
                    <a:lnR>
                      <a:noFill/>
                    </a:lnR>
                    <a:lnT>
                      <a:noFill/>
                    </a:lnT>
                    <a:lnB>
                      <a:noFill/>
                    </a:lnB>
                    <a:solidFill>
                      <a:srgbClr val="E2EFDA"/>
                    </a:solidFill>
                  </a:tcPr>
                </a:tc>
                <a:tc hMerge="1">
                  <a:txBody>
                    <a:bodyPr/>
                    <a:lstStyle/>
                    <a:p>
                      <a:endParaRPr lang="en-US"/>
                    </a:p>
                  </a:txBody>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r" fontAlgn="b"/>
                      <a:r>
                        <a:rPr lang="en-US" sz="1000" b="1" i="0" u="none" strike="noStrike">
                          <a:solidFill>
                            <a:srgbClr val="FF0000"/>
                          </a:solidFill>
                          <a:effectLst/>
                          <a:latin typeface="Calibri" panose="020F0502020204030204" pitchFamily="34" charset="0"/>
                        </a:rPr>
                        <a:t>0 </a:t>
                      </a:r>
                    </a:p>
                  </a:txBody>
                  <a:tcPr marL="8420" marR="8420" marT="8420" marB="0" anchor="b">
                    <a:lnL>
                      <a:noFill/>
                    </a:lnL>
                    <a:lnR>
                      <a:noFill/>
                    </a:lnR>
                    <a:lnT>
                      <a:noFill/>
                    </a:lnT>
                    <a:lnB>
                      <a:noFill/>
                    </a:lnB>
                    <a:solidFill>
                      <a:srgbClr val="E2EFDA"/>
                    </a:solidFill>
                  </a:tcPr>
                </a:tc>
                <a:tc>
                  <a:txBody>
                    <a:bodyPr/>
                    <a:lstStyle/>
                    <a:p>
                      <a:pPr algn="r" fontAlgn="b"/>
                      <a:r>
                        <a:rPr lang="en-US" sz="1000" b="0" i="0" u="none" strike="noStrike">
                          <a:solidFill>
                            <a:srgbClr val="000000"/>
                          </a:solidFill>
                          <a:effectLst/>
                          <a:latin typeface="Calibri" panose="020F0502020204030204" pitchFamily="34" charset="0"/>
                        </a:rPr>
                        <a:t>0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504516658"/>
                  </a:ext>
                </a:extLst>
              </a:tr>
              <a:tr h="168409">
                <a:tc>
                  <a:txBody>
                    <a:bodyPr/>
                    <a:lstStyle/>
                    <a:p>
                      <a:pPr algn="l" fontAlgn="b"/>
                      <a:r>
                        <a:rPr lang="en-US" sz="1000" b="0"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FF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FF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25610424"/>
                  </a:ext>
                </a:extLst>
              </a:tr>
              <a:tr h="168409">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a:noFill/>
                    </a:lnB>
                    <a:solidFill>
                      <a:srgbClr val="E2EFDA"/>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420" marR="8420" marT="842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274123167"/>
                  </a:ext>
                </a:extLst>
              </a:tr>
              <a:tr h="218932">
                <a:tc gridSpan="3">
                  <a:txBody>
                    <a:bodyPr/>
                    <a:lstStyle/>
                    <a:p>
                      <a:pPr algn="l" fontAlgn="b"/>
                      <a:r>
                        <a:rPr lang="en-US" sz="1200" b="1" i="0" u="none" strike="noStrike">
                          <a:solidFill>
                            <a:srgbClr val="000000"/>
                          </a:solidFill>
                          <a:effectLst/>
                          <a:latin typeface="Calibri" panose="020F0502020204030204" pitchFamily="34" charset="0"/>
                        </a:rPr>
                        <a:t>ESTIMATED UNASSIGNED FUND BALANCE (6/30/19)</a:t>
                      </a:r>
                    </a:p>
                  </a:txBody>
                  <a:tcPr marL="8420" marR="8420" marT="84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a:txBody>
                    <a:bodyPr/>
                    <a:lstStyle/>
                    <a:p>
                      <a:pPr algn="l" fontAlgn="b"/>
                      <a:r>
                        <a:rPr lang="en-US" sz="12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200" b="1" i="0" u="none" strike="noStrike">
                          <a:solidFill>
                            <a:srgbClr val="000000"/>
                          </a:solidFill>
                          <a:effectLst/>
                          <a:latin typeface="Calibri" panose="020F0502020204030204" pitchFamily="34" charset="0"/>
                        </a:rPr>
                        <a:t> </a:t>
                      </a:r>
                    </a:p>
                  </a:txBody>
                  <a:tcPr marL="8420" marR="8420" marT="8420" marB="0" anchor="b">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200" b="1" i="0" u="none" strike="noStrike">
                          <a:solidFill>
                            <a:srgbClr val="000000"/>
                          </a:solidFill>
                          <a:effectLst/>
                          <a:latin typeface="Calibri" panose="020F0502020204030204" pitchFamily="34" charset="0"/>
                        </a:rPr>
                        <a:t>              8,098,402 </a:t>
                      </a:r>
                    </a:p>
                  </a:txBody>
                  <a:tcPr marL="8420" marR="8420" marT="8420" marB="0" anchor="b">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200" b="1" i="0" u="none" strike="noStrike" dirty="0">
                          <a:solidFill>
                            <a:srgbClr val="000000"/>
                          </a:solidFill>
                          <a:effectLst/>
                          <a:latin typeface="Calibri" panose="020F0502020204030204" pitchFamily="34" charset="0"/>
                        </a:rPr>
                        <a:t>11.56%</a:t>
                      </a:r>
                    </a:p>
                  </a:txBody>
                  <a:tcPr marL="8420" marR="8420" marT="84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5245485"/>
                  </a:ext>
                </a:extLst>
              </a:tr>
            </a:tbl>
          </a:graphicData>
        </a:graphic>
      </p:graphicFrame>
    </p:spTree>
    <p:extLst>
      <p:ext uri="{BB962C8B-B14F-4D97-AF65-F5344CB8AC3E}">
        <p14:creationId xmlns:p14="http://schemas.microsoft.com/office/powerpoint/2010/main" val="508787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95"/>
        <p:cNvGrpSpPr/>
        <p:nvPr/>
      </p:nvGrpSpPr>
      <p:grpSpPr>
        <a:xfrm>
          <a:off x="0" y="0"/>
          <a:ext cx="0" cy="0"/>
          <a:chOff x="0" y="0"/>
          <a:chExt cx="0" cy="0"/>
        </a:xfrm>
      </p:grpSpPr>
      <p:sp>
        <p:nvSpPr>
          <p:cNvPr id="396" name="Google Shape;396;p69"/>
          <p:cNvSpPr txBox="1">
            <a:spLocks noGrp="1"/>
          </p:cNvSpPr>
          <p:nvPr>
            <p:ph type="body" idx="1"/>
          </p:nvPr>
        </p:nvSpPr>
        <p:spPr>
          <a:xfrm>
            <a:off x="685800" y="2936148"/>
            <a:ext cx="7772400" cy="3481430"/>
          </a:xfrm>
          <a:prstGeom prst="rect">
            <a:avLst/>
          </a:prstGeom>
          <a:noFill/>
          <a:ln>
            <a:noFill/>
          </a:ln>
        </p:spPr>
        <p:txBody>
          <a:bodyPr spcFirstLastPara="1" wrap="square" lIns="91425" tIns="45700" rIns="91425" bIns="45700" anchor="b" anchorCtr="0">
            <a:noAutofit/>
          </a:bodyPr>
          <a:lstStyle/>
          <a:p>
            <a:pPr marL="0" indent="0" algn="just">
              <a:spcBef>
                <a:spcPts val="0"/>
              </a:spcBef>
              <a:buClr>
                <a:schemeClr val="dk1"/>
              </a:buClr>
            </a:pPr>
            <a:r>
              <a:rPr lang="en-US" dirty="0">
                <a:solidFill>
                  <a:schemeClr val="tx1"/>
                </a:solidFill>
                <a:latin typeface="Calibri" panose="020F0502020204030204" pitchFamily="34" charset="0"/>
              </a:rPr>
              <a:t>LAP/WC actually a decrease of $117,625.  This is due to us budgeting at the CIRMA rates last year before the Council approved the move to Trident, which lowered our costs.  This decrease is a budget to budget decrease with a 3% increase on what we have paid this year.</a:t>
            </a:r>
            <a:endParaRPr lang="en" dirty="0">
              <a:solidFill>
                <a:schemeClr val="tx1"/>
              </a:solidFill>
              <a:latin typeface="Calibri" panose="020F0502020204030204" pitchFamily="34" charset="0"/>
              <a:ea typeface="Times New Roman"/>
              <a:cs typeface="Times New Roman"/>
              <a:sym typeface="Times New Roman"/>
            </a:endParaRPr>
          </a:p>
          <a:p>
            <a:pPr marL="0" marR="0" lvl="0" indent="0" algn="just" rtl="0">
              <a:spcBef>
                <a:spcPts val="0"/>
              </a:spcBef>
              <a:spcAft>
                <a:spcPts val="0"/>
              </a:spcAft>
              <a:buClr>
                <a:schemeClr val="dk1"/>
              </a:buClr>
              <a:buFont typeface="Arial"/>
              <a:buNone/>
            </a:pPr>
            <a:endParaRPr lang="en" dirty="0">
              <a:solidFill>
                <a:schemeClr val="tx1"/>
              </a:solidFill>
              <a:latin typeface="Calibri" panose="020F0502020204030204" pitchFamily="34" charset="0"/>
              <a:ea typeface="Times New Roman"/>
              <a:cs typeface="Times New Roman"/>
              <a:sym typeface="Times New Roman"/>
            </a:endParaRPr>
          </a:p>
          <a:p>
            <a:pPr marL="0" marR="0" lvl="0" indent="0" algn="just" rtl="0">
              <a:spcBef>
                <a:spcPts val="0"/>
              </a:spcBef>
              <a:spcAft>
                <a:spcPts val="0"/>
              </a:spcAft>
              <a:buClr>
                <a:schemeClr val="dk1"/>
              </a:buClr>
              <a:buFont typeface="Arial"/>
              <a:buNone/>
            </a:pPr>
            <a:r>
              <a:rPr lang="en" dirty="0">
                <a:solidFill>
                  <a:schemeClr val="tx1"/>
                </a:solidFill>
                <a:latin typeface="Calibri" panose="020F0502020204030204" pitchFamily="34" charset="0"/>
                <a:ea typeface="Times New Roman"/>
                <a:cs typeface="Times New Roman"/>
                <a:sym typeface="Times New Roman"/>
              </a:rPr>
              <a:t>Health insurance increase is </a:t>
            </a:r>
            <a:r>
              <a:rPr lang="en-US" dirty="0">
                <a:solidFill>
                  <a:schemeClr val="tx1"/>
                </a:solidFill>
                <a:latin typeface="Calibri" panose="020F0502020204030204" pitchFamily="34" charset="0"/>
                <a:ea typeface="Times New Roman"/>
                <a:cs typeface="Times New Roman"/>
                <a:sym typeface="Times New Roman"/>
              </a:rPr>
              <a:t>estimated at 8% </a:t>
            </a:r>
            <a:r>
              <a:rPr lang="en" dirty="0">
                <a:solidFill>
                  <a:schemeClr val="tx1"/>
                </a:solidFill>
                <a:latin typeface="Calibri" panose="020F0502020204030204" pitchFamily="34" charset="0"/>
                <a:ea typeface="Times New Roman"/>
                <a:cs typeface="Times New Roman"/>
                <a:sym typeface="Times New Roman"/>
              </a:rPr>
              <a:t>at this time; more information coming in the next few weeks.</a:t>
            </a:r>
          </a:p>
          <a:p>
            <a:pPr marL="0" marR="0" lvl="0" indent="0" algn="just" rtl="0">
              <a:spcBef>
                <a:spcPts val="0"/>
              </a:spcBef>
              <a:spcAft>
                <a:spcPts val="0"/>
              </a:spcAft>
              <a:buClr>
                <a:schemeClr val="dk1"/>
              </a:buClr>
              <a:buFont typeface="Arial"/>
              <a:buNone/>
            </a:pPr>
            <a:endParaRPr lang="en" dirty="0">
              <a:solidFill>
                <a:schemeClr val="tx1"/>
              </a:solidFill>
              <a:latin typeface="Calibri" panose="020F0502020204030204" pitchFamily="34" charset="0"/>
              <a:ea typeface="Times New Roman"/>
              <a:cs typeface="Times New Roman"/>
              <a:sym typeface="Times New Roman"/>
            </a:endParaRPr>
          </a:p>
          <a:p>
            <a:pPr marL="0" indent="0" algn="just">
              <a:spcBef>
                <a:spcPts val="0"/>
              </a:spcBef>
              <a:buClr>
                <a:schemeClr val="dk1"/>
              </a:buClr>
            </a:pPr>
            <a:r>
              <a:rPr lang="en-US" dirty="0">
                <a:solidFill>
                  <a:schemeClr val="tx1"/>
                </a:solidFill>
                <a:latin typeface="Calibri" panose="020F0502020204030204" pitchFamily="34" charset="0"/>
                <a:ea typeface="Times New Roman"/>
                <a:cs typeface="Times New Roman"/>
                <a:sym typeface="Times New Roman"/>
              </a:rPr>
              <a:t>Defined benefit pension plan cost increase is estimated at $15,000 at this time.  </a:t>
            </a:r>
          </a:p>
          <a:p>
            <a:pPr marL="0" marR="0" lvl="0" indent="0" algn="l" rtl="0">
              <a:spcBef>
                <a:spcPts val="0"/>
              </a:spcBef>
              <a:spcAft>
                <a:spcPts val="0"/>
              </a:spcAft>
              <a:buClr>
                <a:schemeClr val="dk1"/>
              </a:buClr>
              <a:buFont typeface="Arial"/>
              <a:buNone/>
            </a:pPr>
            <a:endParaRPr dirty="0">
              <a:solidFill>
                <a:schemeClr val="dk1"/>
              </a:solidFill>
              <a:latin typeface="Times New Roman"/>
              <a:ea typeface="Times New Roman"/>
              <a:cs typeface="Times New Roman"/>
              <a:sym typeface="Times New Roman"/>
            </a:endParaRPr>
          </a:p>
        </p:txBody>
      </p:sp>
      <p:graphicFrame>
        <p:nvGraphicFramePr>
          <p:cNvPr id="397" name="Google Shape;397;p69"/>
          <p:cNvGraphicFramePr/>
          <p:nvPr>
            <p:extLst>
              <p:ext uri="{D42A27DB-BD31-4B8C-83A1-F6EECF244321}">
                <p14:modId xmlns:p14="http://schemas.microsoft.com/office/powerpoint/2010/main" val="3790776089"/>
              </p:ext>
            </p:extLst>
          </p:nvPr>
        </p:nvGraphicFramePr>
        <p:xfrm>
          <a:off x="1524000" y="762000"/>
          <a:ext cx="6135149" cy="1920410"/>
        </p:xfrm>
        <a:graphic>
          <a:graphicData uri="http://schemas.openxmlformats.org/drawingml/2006/table">
            <a:tbl>
              <a:tblPr firstRow="1" bandRow="1">
                <a:noFill/>
                <a:tableStyleId>{00B70CFE-641D-47C3-8C8A-FAA6EAEF6344}</a:tableStyleId>
              </a:tblPr>
              <a:tblGrid>
                <a:gridCol w="46482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1258349">
                  <a:extLst>
                    <a:ext uri="{9D8B030D-6E8A-4147-A177-3AD203B41FA5}">
                      <a16:colId xmlns:a16="http://schemas.microsoft.com/office/drawing/2014/main" val="20002"/>
                    </a:ext>
                  </a:extLst>
                </a:gridCol>
              </a:tblGrid>
              <a:tr h="365800">
                <a:tc gridSpan="3">
                  <a:txBody>
                    <a:bodyPr/>
                    <a:lstStyle/>
                    <a:p>
                      <a:pPr marL="0" marR="0" lvl="0" indent="0" algn="ctr" rtl="0">
                        <a:spcBef>
                          <a:spcPts val="0"/>
                        </a:spcBef>
                        <a:spcAft>
                          <a:spcPts val="0"/>
                        </a:spcAft>
                        <a:buNone/>
                      </a:pPr>
                      <a:r>
                        <a:rPr lang="en" sz="2400" u="none" strike="noStrike" cap="none">
                          <a:latin typeface="Times New Roman"/>
                          <a:ea typeface="Times New Roman"/>
                          <a:cs typeface="Times New Roman"/>
                          <a:sym typeface="Times New Roman"/>
                        </a:rPr>
                        <a:t>Town Expenditure Changes (Estimate)</a:t>
                      </a:r>
                      <a:endParaRPr sz="2400" u="none" strike="noStrike" cap="none">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800">
                <a:tc>
                  <a:txBody>
                    <a:bodyPr/>
                    <a:lstStyle/>
                    <a:p>
                      <a:pPr marL="0" marR="0" lvl="0" indent="0" algn="l" rtl="0">
                        <a:lnSpc>
                          <a:spcPct val="100000"/>
                        </a:lnSpc>
                        <a:spcBef>
                          <a:spcPts val="0"/>
                        </a:spcBef>
                        <a:spcAft>
                          <a:spcPts val="0"/>
                        </a:spcAft>
                        <a:buClr>
                          <a:schemeClr val="dk1"/>
                        </a:buClr>
                        <a:buFont typeface="Times New Roman"/>
                        <a:buNone/>
                      </a:pPr>
                      <a:r>
                        <a:rPr lang="en" sz="1800" u="none" strike="noStrike" cap="none" dirty="0">
                          <a:latin typeface="Times New Roman"/>
                          <a:ea typeface="Times New Roman"/>
                          <a:cs typeface="Times New Roman"/>
                          <a:sym typeface="Times New Roman"/>
                        </a:rPr>
                        <a:t>Town Employee Salary Increases at </a:t>
                      </a:r>
                      <a:r>
                        <a:rPr lang="en" sz="1800" dirty="0">
                          <a:latin typeface="Times New Roman"/>
                          <a:ea typeface="Times New Roman"/>
                          <a:cs typeface="Times New Roman"/>
                          <a:sym typeface="Times New Roman"/>
                        </a:rPr>
                        <a:t>2</a:t>
                      </a:r>
                      <a:r>
                        <a:rPr lang="en" sz="1800" u="none" strike="noStrike" cap="none" dirty="0">
                          <a:latin typeface="Times New Roman"/>
                          <a:ea typeface="Times New Roman"/>
                          <a:cs typeface="Times New Roman"/>
                          <a:sym typeface="Times New Roman"/>
                        </a:rPr>
                        <a:t>.</a:t>
                      </a:r>
                      <a:r>
                        <a:rPr lang="en" sz="1800" dirty="0">
                          <a:latin typeface="Times New Roman"/>
                          <a:ea typeface="Times New Roman"/>
                          <a:cs typeface="Times New Roman"/>
                          <a:sym typeface="Times New Roman"/>
                        </a:rPr>
                        <a:t>0</a:t>
                      </a:r>
                      <a:r>
                        <a:rPr lang="en" sz="1800" u="none" strike="noStrike" cap="none" dirty="0">
                          <a:latin typeface="Times New Roman"/>
                          <a:ea typeface="Times New Roman"/>
                          <a:cs typeface="Times New Roman"/>
                          <a:sym typeface="Times New Roman"/>
                        </a:rPr>
                        <a:t>0%</a:t>
                      </a:r>
                      <a:endParaRPr sz="1800" u="none" strike="noStrike" cap="none" dirty="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800" u="none" strike="noStrike" cap="none">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 sz="1800" dirty="0">
                          <a:latin typeface="Times New Roman"/>
                          <a:ea typeface="Times New Roman"/>
                          <a:cs typeface="Times New Roman"/>
                          <a:sym typeface="Times New Roman"/>
                        </a:rPr>
                        <a:t>162,250</a:t>
                      </a:r>
                      <a:endParaRPr sz="1800" dirty="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5800">
                <a:tc>
                  <a:txBody>
                    <a:bodyPr/>
                    <a:lstStyle/>
                    <a:p>
                      <a:pPr marL="0" marR="0" lvl="0" indent="0" algn="l" rtl="0">
                        <a:spcBef>
                          <a:spcPts val="0"/>
                        </a:spcBef>
                        <a:spcAft>
                          <a:spcPts val="0"/>
                        </a:spcAft>
                        <a:buNone/>
                      </a:pPr>
                      <a:r>
                        <a:rPr lang="en" sz="1800">
                          <a:latin typeface="Times New Roman"/>
                          <a:ea typeface="Times New Roman"/>
                          <a:cs typeface="Times New Roman"/>
                          <a:sym typeface="Times New Roman"/>
                        </a:rPr>
                        <a:t>LAP and WC insurances</a:t>
                      </a:r>
                      <a:endParaRPr sz="180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 sz="1800" dirty="0">
                          <a:latin typeface="Times New Roman"/>
                          <a:ea typeface="Times New Roman"/>
                          <a:cs typeface="Times New Roman"/>
                          <a:sym typeface="Times New Roman"/>
                        </a:rPr>
                        <a:t>(117,625)</a:t>
                      </a:r>
                      <a:endParaRPr sz="1800" dirty="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65800">
                <a:tc>
                  <a:txBody>
                    <a:bodyPr/>
                    <a:lstStyle/>
                    <a:p>
                      <a:pPr marL="0" marR="0" lvl="0" indent="0" algn="l" rtl="0">
                        <a:spcBef>
                          <a:spcPts val="0"/>
                        </a:spcBef>
                        <a:spcAft>
                          <a:spcPts val="0"/>
                        </a:spcAft>
                        <a:buNone/>
                      </a:pPr>
                      <a:r>
                        <a:rPr lang="en" sz="1800">
                          <a:latin typeface="Times New Roman"/>
                          <a:ea typeface="Times New Roman"/>
                          <a:cs typeface="Times New Roman"/>
                          <a:sym typeface="Times New Roman"/>
                        </a:rPr>
                        <a:t>Health Insurance</a:t>
                      </a:r>
                      <a:endParaRPr sz="180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dirty="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 sz="1800" dirty="0">
                          <a:latin typeface="Times New Roman"/>
                          <a:ea typeface="Times New Roman"/>
                          <a:cs typeface="Times New Roman"/>
                          <a:sym typeface="Times New Roman"/>
                        </a:rPr>
                        <a:t>135</a:t>
                      </a:r>
                      <a:r>
                        <a:rPr lang="en" sz="1800" dirty="0">
                          <a:solidFill>
                            <a:schemeClr val="dk1"/>
                          </a:solidFill>
                          <a:latin typeface="Times New Roman"/>
                          <a:ea typeface="Times New Roman"/>
                          <a:cs typeface="Times New Roman"/>
                          <a:sym typeface="Times New Roman"/>
                        </a:rPr>
                        <a:t>,000</a:t>
                      </a:r>
                      <a:endParaRPr sz="1800" dirty="0">
                        <a:solidFill>
                          <a:schemeClr val="dk1"/>
                        </a:solidFill>
                        <a:latin typeface="Times New Roman"/>
                        <a:ea typeface="Times New Roman"/>
                        <a:cs typeface="Times New Roman"/>
                        <a:sym typeface="Times New Roman"/>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5800">
                <a:tc>
                  <a:txBody>
                    <a:bodyPr/>
                    <a:lstStyle/>
                    <a:p>
                      <a:pPr marL="0" marR="0" lvl="0" indent="0" algn="l" rtl="0">
                        <a:spcBef>
                          <a:spcPts val="0"/>
                        </a:spcBef>
                        <a:spcAft>
                          <a:spcPts val="0"/>
                        </a:spcAft>
                        <a:buNone/>
                      </a:pPr>
                      <a:r>
                        <a:rPr lang="en-US" sz="1800" dirty="0">
                          <a:latin typeface="Times New Roman"/>
                          <a:ea typeface="Times New Roman"/>
                          <a:cs typeface="Times New Roman"/>
                          <a:sym typeface="Times New Roman"/>
                        </a:rPr>
                        <a:t>Defined Benefit Pension</a:t>
                      </a:r>
                      <a:endParaRPr sz="1800" dirty="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1800" dirty="0">
                          <a:solidFill>
                            <a:schemeClr val="dk1"/>
                          </a:solidFill>
                          <a:latin typeface="Times New Roman"/>
                          <a:ea typeface="Times New Roman"/>
                          <a:cs typeface="Times New Roman"/>
                          <a:sym typeface="Times New Roman"/>
                        </a:rPr>
                        <a:t>15,000</a:t>
                      </a:r>
                      <a:endParaRPr sz="1800" dirty="0">
                        <a:solidFill>
                          <a:schemeClr val="dk1"/>
                        </a:solidFill>
                        <a:latin typeface="Times New Roman"/>
                        <a:ea typeface="Times New Roman"/>
                        <a:cs typeface="Times New Roman"/>
                        <a:sym typeface="Times New Roman"/>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p:txBody>
          <a:bodyPr>
            <a:normAutofit/>
          </a:bodyPr>
          <a:lstStyle/>
          <a:p>
            <a:r>
              <a:rPr lang="en-US" sz="1800" dirty="0"/>
              <a:t>Town</a:t>
            </a:r>
          </a:p>
          <a:p>
            <a:r>
              <a:rPr lang="en-US" sz="1800" dirty="0"/>
              <a:t>Board of Education</a:t>
            </a:r>
          </a:p>
          <a:p>
            <a:r>
              <a:rPr lang="en-US" sz="1800" dirty="0"/>
              <a:t>Debt Service</a:t>
            </a:r>
          </a:p>
          <a:p>
            <a:r>
              <a:rPr lang="en-US" sz="1800" dirty="0"/>
              <a:t>Capital Projects</a:t>
            </a:r>
            <a:endParaRPr lang="en-US" dirty="0"/>
          </a:p>
        </p:txBody>
      </p:sp>
      <p:sp>
        <p:nvSpPr>
          <p:cNvPr id="4" name="Google Shape;384;p67">
            <a:extLst>
              <a:ext uri="{FF2B5EF4-FFF2-40B4-BE49-F238E27FC236}">
                <a16:creationId xmlns:a16="http://schemas.microsoft.com/office/drawing/2014/main" id="{6EA5CE64-0E3A-440A-8A83-90AE464FF2F3}"/>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Expenditures: Four Major Categories</a:t>
            </a:r>
          </a:p>
        </p:txBody>
      </p:sp>
    </p:spTree>
    <p:extLst>
      <p:ext uri="{BB962C8B-B14F-4D97-AF65-F5344CB8AC3E}">
        <p14:creationId xmlns:p14="http://schemas.microsoft.com/office/powerpoint/2010/main" val="117840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2"/>
        <p:cNvGrpSpPr/>
        <p:nvPr/>
      </p:nvGrpSpPr>
      <p:grpSpPr>
        <a:xfrm>
          <a:off x="0" y="0"/>
          <a:ext cx="0" cy="0"/>
          <a:chOff x="0" y="0"/>
          <a:chExt cx="0" cy="0"/>
        </a:xfrm>
      </p:grpSpPr>
      <p:sp>
        <p:nvSpPr>
          <p:cNvPr id="403" name="Google Shape;403;p70"/>
          <p:cNvSpPr txBox="1">
            <a:spLocks noGrp="1"/>
          </p:cNvSpPr>
          <p:nvPr>
            <p:ph type="body" idx="1"/>
          </p:nvPr>
        </p:nvSpPr>
        <p:spPr>
          <a:xfrm>
            <a:off x="722313" y="1143000"/>
            <a:ext cx="7812087"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88888"/>
              </a:buClr>
              <a:buFont typeface="Arial"/>
              <a:buNone/>
            </a:pPr>
            <a:endParaRPr sz="2000" b="1" i="0" u="none" strike="noStrike" cap="none">
              <a:solidFill>
                <a:schemeClr val="dk1"/>
              </a:solidFill>
              <a:latin typeface="Times New Roman"/>
              <a:ea typeface="Times New Roman"/>
              <a:cs typeface="Times New Roman"/>
              <a:sym typeface="Times New Roman"/>
            </a:endParaRPr>
          </a:p>
          <a:p>
            <a:pPr marL="0" marR="0" lvl="0" indent="0" algn="l" rtl="0">
              <a:spcBef>
                <a:spcPts val="400"/>
              </a:spcBef>
              <a:spcAft>
                <a:spcPts val="0"/>
              </a:spcAft>
              <a:buClr>
                <a:srgbClr val="888888"/>
              </a:buClr>
              <a:buFont typeface="Arial"/>
              <a:buNone/>
            </a:pPr>
            <a:endParaRPr sz="2000" b="1" i="0" u="none" strike="noStrike" cap="none">
              <a:solidFill>
                <a:schemeClr val="dk1"/>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CFE86C2C-F8C6-46CB-9F83-481CE5A909D9}"/>
              </a:ext>
            </a:extLst>
          </p:cNvPr>
          <p:cNvPicPr>
            <a:picLocks noChangeAspect="1"/>
          </p:cNvPicPr>
          <p:nvPr/>
        </p:nvPicPr>
        <p:blipFill rotWithShape="1">
          <a:blip r:embed="rId3"/>
          <a:srcRect r="7899"/>
          <a:stretch/>
        </p:blipFill>
        <p:spPr>
          <a:xfrm>
            <a:off x="417512" y="1748414"/>
            <a:ext cx="8421687" cy="4082626"/>
          </a:xfrm>
          <a:prstGeom prst="rect">
            <a:avLst/>
          </a:prstGeom>
        </p:spPr>
      </p:pic>
      <p:sp>
        <p:nvSpPr>
          <p:cNvPr id="7" name="Google Shape;384;p67">
            <a:extLst>
              <a:ext uri="{FF2B5EF4-FFF2-40B4-BE49-F238E27FC236}">
                <a16:creationId xmlns:a16="http://schemas.microsoft.com/office/drawing/2014/main" id="{BA317FD0-833A-4D87-9AED-401720C153DA}"/>
              </a:ext>
            </a:extLst>
          </p:cNvPr>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lt1"/>
                </a:solidFill>
                <a:latin typeface="Times New Roman"/>
                <a:ea typeface="Times New Roman"/>
                <a:cs typeface="Times New Roman"/>
                <a:sym typeface="Times New Roman"/>
              </a:rPr>
              <a:t>Debt Service Capacity Analysis</a:t>
            </a:r>
            <a:endParaRPr sz="2000" b="0" i="0" u="none" strike="noStrike" cap="none" dirty="0">
              <a:solidFill>
                <a:schemeClr val="lt1"/>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Budget Schedule FY 2019-2020</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3828351073"/>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8"/>
          <p:cNvSpPr txBox="1">
            <a:spLocks noGrp="1"/>
          </p:cNvSpPr>
          <p:nvPr>
            <p:ph type="body" idx="1"/>
          </p:nvPr>
        </p:nvSpPr>
        <p:spPr>
          <a:xfrm>
            <a:off x="457200" y="1600200"/>
            <a:ext cx="8229600" cy="5140800"/>
          </a:xfrm>
          <a:prstGeom prst="rect">
            <a:avLst/>
          </a:prstGeom>
          <a:noFill/>
          <a:ln>
            <a:noFill/>
          </a:ln>
        </p:spPr>
        <p:txBody>
          <a:bodyPr spcFirstLastPara="1" wrap="square" lIns="91425" tIns="45700" rIns="91425" bIns="45700" anchor="t" anchorCtr="0">
            <a:noAutofit/>
          </a:bodyPr>
          <a:lstStyle/>
          <a:p>
            <a:pPr marL="342900" lvl="0" indent="-285750" algn="l" rtl="0">
              <a:lnSpc>
                <a:spcPct val="80000"/>
              </a:lnSpc>
              <a:spcBef>
                <a:spcPts val="0"/>
              </a:spcBef>
              <a:spcAft>
                <a:spcPts val="1200"/>
              </a:spcAft>
              <a:buClr>
                <a:schemeClr val="dk1"/>
              </a:buClr>
              <a:buSzPts val="3100"/>
              <a:buFont typeface="Arial"/>
              <a:buChar char="•"/>
            </a:pPr>
            <a:r>
              <a:rPr lang="en" sz="3100" dirty="0">
                <a:latin typeface="Times New Roman"/>
                <a:ea typeface="Times New Roman"/>
                <a:cs typeface="Times New Roman"/>
                <a:sym typeface="Times New Roman"/>
              </a:rPr>
              <a:t>March 4 – Town Manager’s proposed budget presented to Town Council</a:t>
            </a:r>
            <a:endParaRPr sz="3100" dirty="0">
              <a:latin typeface="Times New Roman"/>
              <a:ea typeface="Times New Roman"/>
              <a:cs typeface="Times New Roman"/>
              <a:sym typeface="Times New Roman"/>
            </a:endParaRPr>
          </a:p>
          <a:p>
            <a:pPr marL="342900" lvl="0" indent="-285750" algn="l" rtl="0">
              <a:lnSpc>
                <a:spcPct val="80000"/>
              </a:lnSpc>
              <a:spcBef>
                <a:spcPts val="0"/>
              </a:spcBef>
              <a:spcAft>
                <a:spcPts val="1200"/>
              </a:spcAft>
              <a:buClr>
                <a:schemeClr val="dk1"/>
              </a:buClr>
              <a:buSzPts val="3100"/>
              <a:buFont typeface="Arial"/>
              <a:buChar char="•"/>
            </a:pPr>
            <a:r>
              <a:rPr lang="en" sz="3100" dirty="0">
                <a:latin typeface="Times New Roman"/>
                <a:ea typeface="Times New Roman"/>
                <a:cs typeface="Times New Roman"/>
                <a:sym typeface="Times New Roman"/>
              </a:rPr>
              <a:t>March 7 – Public hearing on Town Manager’s proposed budget</a:t>
            </a:r>
            <a:endParaRPr sz="3100" dirty="0">
              <a:latin typeface="Times New Roman"/>
              <a:ea typeface="Times New Roman"/>
              <a:cs typeface="Times New Roman"/>
              <a:sym typeface="Times New Roman"/>
            </a:endParaRPr>
          </a:p>
          <a:p>
            <a:pPr marL="342900" lvl="0" indent="-285750" algn="l" rtl="0">
              <a:lnSpc>
                <a:spcPct val="80000"/>
              </a:lnSpc>
              <a:spcBef>
                <a:spcPts val="0"/>
              </a:spcBef>
              <a:spcAft>
                <a:spcPts val="1200"/>
              </a:spcAft>
              <a:buClr>
                <a:schemeClr val="dk1"/>
              </a:buClr>
              <a:buSzPts val="3100"/>
              <a:buFont typeface="Arial"/>
              <a:buChar char="•"/>
            </a:pPr>
            <a:r>
              <a:rPr lang="en" sz="3100" dirty="0">
                <a:latin typeface="Times New Roman"/>
                <a:ea typeface="Times New Roman"/>
                <a:cs typeface="Times New Roman"/>
                <a:sym typeface="Times New Roman"/>
              </a:rPr>
              <a:t>March 11-21 – Town Council budget work sessions (3/11-14, 3/19, 20 &amp; 21 if needed)</a:t>
            </a:r>
            <a:endParaRPr sz="3100" dirty="0">
              <a:latin typeface="Times New Roman"/>
              <a:ea typeface="Times New Roman"/>
              <a:cs typeface="Times New Roman"/>
              <a:sym typeface="Times New Roman"/>
            </a:endParaRPr>
          </a:p>
          <a:p>
            <a:pPr marL="342900" lvl="0" indent="-285750" algn="l" rtl="0">
              <a:lnSpc>
                <a:spcPct val="80000"/>
              </a:lnSpc>
              <a:spcBef>
                <a:spcPts val="0"/>
              </a:spcBef>
              <a:spcAft>
                <a:spcPts val="1200"/>
              </a:spcAft>
              <a:buClr>
                <a:schemeClr val="dk1"/>
              </a:buClr>
              <a:buSzPts val="3100"/>
              <a:buFont typeface="Arial"/>
              <a:buChar char="•"/>
            </a:pPr>
            <a:r>
              <a:rPr lang="en" sz="3100" dirty="0">
                <a:latin typeface="Times New Roman"/>
                <a:ea typeface="Times New Roman"/>
                <a:cs typeface="Times New Roman"/>
                <a:sym typeface="Times New Roman"/>
              </a:rPr>
              <a:t>April 8-10 – Public hearing on Town Council’s proposed budget</a:t>
            </a:r>
            <a:endParaRPr sz="3100" dirty="0">
              <a:latin typeface="Times New Roman"/>
              <a:ea typeface="Times New Roman"/>
              <a:cs typeface="Times New Roman"/>
              <a:sym typeface="Times New Roman"/>
            </a:endParaRPr>
          </a:p>
          <a:p>
            <a:pPr marL="342900" lvl="0" indent="-285750" algn="l" rtl="0">
              <a:lnSpc>
                <a:spcPct val="80000"/>
              </a:lnSpc>
              <a:spcBef>
                <a:spcPts val="0"/>
              </a:spcBef>
              <a:spcAft>
                <a:spcPts val="1200"/>
              </a:spcAft>
              <a:buClr>
                <a:schemeClr val="dk1"/>
              </a:buClr>
              <a:buSzPts val="3100"/>
              <a:buFont typeface="Arial"/>
              <a:buChar char="•"/>
            </a:pPr>
            <a:r>
              <a:rPr lang="en" sz="3100" dirty="0">
                <a:latin typeface="Times New Roman"/>
                <a:ea typeface="Times New Roman"/>
                <a:cs typeface="Times New Roman"/>
                <a:sym typeface="Times New Roman"/>
              </a:rPr>
              <a:t>April 30 – Budget Town Meeting/all day vote (TC sets mill rate within 30 days)</a:t>
            </a:r>
            <a:endParaRPr sz="3100" dirty="0">
              <a:latin typeface="Times New Roman"/>
              <a:ea typeface="Times New Roman"/>
              <a:cs typeface="Times New Roman"/>
              <a:sym typeface="Times New Roman"/>
            </a:endParaRPr>
          </a:p>
          <a:p>
            <a:pPr marL="0" marR="0" lvl="0" indent="0" algn="l" rtl="0">
              <a:lnSpc>
                <a:spcPct val="80000"/>
              </a:lnSpc>
              <a:spcBef>
                <a:spcPts val="620"/>
              </a:spcBef>
              <a:spcAft>
                <a:spcPts val="0"/>
              </a:spcAft>
              <a:buNone/>
            </a:pPr>
            <a:endParaRPr sz="3100" dirty="0">
              <a:latin typeface="Times New Roman"/>
              <a:ea typeface="Times New Roman"/>
              <a:cs typeface="Times New Roman"/>
              <a:sym typeface="Times New Roman"/>
            </a:endParaRPr>
          </a:p>
        </p:txBody>
      </p:sp>
      <p:sp>
        <p:nvSpPr>
          <p:cNvPr id="487" name="Google Shape;487;p78"/>
          <p:cNvSpPr txBox="1">
            <a:spLocks noGrp="1"/>
          </p:cNvSpPr>
          <p:nvPr>
            <p:ph type="title"/>
          </p:nvPr>
        </p:nvSpPr>
        <p:spPr>
          <a:xfrm>
            <a:off x="457200" y="274638"/>
            <a:ext cx="8229600" cy="1143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000" b="0" i="0" u="none" strike="noStrike" cap="none" dirty="0">
                <a:solidFill>
                  <a:schemeClr val="lt1"/>
                </a:solidFill>
                <a:latin typeface="Times New Roman"/>
                <a:ea typeface="Times New Roman"/>
                <a:cs typeface="Times New Roman"/>
                <a:sym typeface="Times New Roman"/>
              </a:rPr>
              <a:t>Proposed FY 2020 Budget Schedule</a:t>
            </a:r>
            <a:endParaRPr sz="4000" b="0" i="0" u="none" strike="noStrike" cap="none" dirty="0">
              <a:solidFill>
                <a:schemeClr val="lt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1" y="770775"/>
            <a:ext cx="4572001" cy="2849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b="1" dirty="0">
                <a:solidFill>
                  <a:srgbClr val="0000FF"/>
                </a:solidFill>
                <a:latin typeface="Constantia" panose="02030602050306030303" pitchFamily="18" charset="0"/>
              </a:rPr>
              <a:t>Questions</a:t>
            </a:r>
            <a:endParaRPr sz="4400" b="1" dirty="0">
              <a:solidFill>
                <a:srgbClr val="0000FF"/>
              </a:solidFill>
              <a:latin typeface="Constantia" panose="02030602050306030303" pitchFamily="18" charset="0"/>
            </a:endParaRPr>
          </a:p>
        </p:txBody>
      </p:sp>
      <p:sp>
        <p:nvSpPr>
          <p:cNvPr id="233" name="Google Shape;233;p49"/>
          <p:cNvSpPr txBox="1">
            <a:spLocks noGrp="1"/>
          </p:cNvSpPr>
          <p:nvPr>
            <p:ph type="body" idx="2"/>
          </p:nvPr>
        </p:nvSpPr>
        <p:spPr>
          <a:xfrm>
            <a:off x="5032875" y="965600"/>
            <a:ext cx="3837000" cy="4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6" name="Google Shape;236;p49" descr="Macintosh HD:Users:kitchingj:Desktop:Letter Head Logo.png"/>
          <p:cNvPicPr preferRelativeResize="0"/>
          <p:nvPr/>
        </p:nvPicPr>
        <p:blipFill>
          <a:blip r:embed="rId3">
            <a:alphaModFix/>
          </a:blip>
          <a:stretch>
            <a:fillRect/>
          </a:stretch>
        </p:blipFill>
        <p:spPr>
          <a:xfrm>
            <a:off x="4667277" y="2886493"/>
            <a:ext cx="4414800" cy="3285625"/>
          </a:xfrm>
          <a:prstGeom prst="rect">
            <a:avLst/>
          </a:prstGeom>
          <a:noFill/>
          <a:ln>
            <a:noFill/>
          </a:ln>
        </p:spPr>
      </p:pic>
      <p:pic>
        <p:nvPicPr>
          <p:cNvPr id="5" name="Picture 4">
            <a:extLst>
              <a:ext uri="{FF2B5EF4-FFF2-40B4-BE49-F238E27FC236}">
                <a16:creationId xmlns:a16="http://schemas.microsoft.com/office/drawing/2014/main" id="{D42E7AF0-5479-49DA-842C-454341495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86" b="98749" l="2190" r="98749">
                        <a14:foregroundMark x1="12930" y1="33889" x2="12930" y2="33889"/>
                        <a14:foregroundMark x1="2294" y1="51303" x2="2294" y2="51303"/>
                        <a14:foregroundMark x1="22523" y1="87487" x2="17205" y2="85610"/>
                        <a14:foregroundMark x1="32638" y1="88217" x2="38999" y2="91867"/>
                        <a14:foregroundMark x1="38999" y1="91867" x2="42023" y2="95308"/>
                        <a14:foregroundMark x1="66006" y1="89572" x2="60063" y2="93326"/>
                        <a14:foregroundMark x1="60063" y1="93326" x2="58811" y2="95203"/>
                        <a14:foregroundMark x1="50052" y1="98749" x2="53910" y2="98749"/>
                        <a14:foregroundMark x1="95516" y1="41919" x2="98749" y2="45985"/>
                        <a14:foregroundMark x1="56830" y1="3024" x2="61940" y2="8655"/>
                        <a14:foregroundMark x1="61940" y1="8655" x2="64546" y2="10010"/>
                        <a14:foregroundMark x1="43587" y1="4901" x2="48697" y2="2086"/>
                      </a14:backgroundRemoval>
                    </a14:imgEffect>
                    <a14:imgEffect>
                      <a14:saturation sat="0"/>
                    </a14:imgEffect>
                  </a14:imgLayer>
                </a14:imgProps>
              </a:ext>
            </a:extLst>
          </a:blip>
          <a:stretch>
            <a:fillRect/>
          </a:stretch>
        </p:blipFill>
        <p:spPr>
          <a:xfrm>
            <a:off x="5274477" y="14760"/>
            <a:ext cx="3200400" cy="3200400"/>
          </a:xfrm>
          <a:prstGeom prst="rect">
            <a:avLst/>
          </a:prstGeom>
        </p:spPr>
      </p:pic>
    </p:spTree>
    <p:extLst>
      <p:ext uri="{BB962C8B-B14F-4D97-AF65-F5344CB8AC3E}">
        <p14:creationId xmlns:p14="http://schemas.microsoft.com/office/powerpoint/2010/main" val="3742967958"/>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513"/>
        <p:cNvGrpSpPr/>
        <p:nvPr/>
      </p:nvGrpSpPr>
      <p:grpSpPr>
        <a:xfrm>
          <a:off x="0" y="0"/>
          <a:ext cx="0" cy="0"/>
          <a:chOff x="0" y="0"/>
          <a:chExt cx="0" cy="0"/>
        </a:xfrm>
      </p:grpSpPr>
      <p:sp>
        <p:nvSpPr>
          <p:cNvPr id="514" name="Google Shape;514;p81"/>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solidFill>
                  <a:srgbClr val="F3F3F3"/>
                </a:solidFill>
              </a:rPr>
              <a:t>Questions</a:t>
            </a:r>
            <a:endParaRPr sz="7200" dirty="0">
              <a:solidFill>
                <a:srgbClr val="F3F3F3"/>
              </a:solidFill>
            </a:endParaRPr>
          </a:p>
        </p:txBody>
      </p:sp>
      <p:pic>
        <p:nvPicPr>
          <p:cNvPr id="515" name="Google Shape;515;p81" descr="Question Mark, Question, Icon, ..."/>
          <p:cNvPicPr preferRelativeResize="0"/>
          <p:nvPr/>
        </p:nvPicPr>
        <p:blipFill>
          <a:blip r:embed="rId3">
            <a:alphaModFix/>
          </a:blip>
          <a:stretch>
            <a:fillRect/>
          </a:stretch>
        </p:blipFill>
        <p:spPr>
          <a:xfrm>
            <a:off x="1985250" y="1562975"/>
            <a:ext cx="5686774" cy="4600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p:txBody>
          <a:bodyPr>
            <a:normAutofit/>
          </a:bodyPr>
          <a:lstStyle/>
          <a:p>
            <a:r>
              <a:rPr lang="en-US" sz="1800" dirty="0"/>
              <a:t>FY 2009	-	$14,520,653</a:t>
            </a:r>
          </a:p>
          <a:p>
            <a:r>
              <a:rPr lang="en-US" sz="1800" dirty="0"/>
              <a:t>FY 2019	-	$17,533,146</a:t>
            </a:r>
          </a:p>
          <a:p>
            <a:r>
              <a:rPr lang="en-US" sz="1800" dirty="0">
                <a:solidFill>
                  <a:srgbClr val="FF0000"/>
                </a:solidFill>
              </a:rPr>
              <a:t>Difference	-	$3,012,493</a:t>
            </a:r>
          </a:p>
          <a:p>
            <a:pPr marL="2057400" lvl="6" indent="0">
              <a:buNone/>
            </a:pPr>
            <a:r>
              <a:rPr lang="en-US" sz="1500" dirty="0">
                <a:solidFill>
                  <a:srgbClr val="FF0000"/>
                </a:solidFill>
              </a:rPr>
              <a:t>	20.75% over ten years</a:t>
            </a:r>
          </a:p>
          <a:p>
            <a:pPr marL="2057400" lvl="6" indent="0">
              <a:buNone/>
            </a:pPr>
            <a:r>
              <a:rPr lang="en-US" sz="1500" dirty="0">
                <a:solidFill>
                  <a:srgbClr val="FF0000"/>
                </a:solidFill>
              </a:rPr>
              <a:t>	2.08% per year average</a:t>
            </a: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62241" y="2895784"/>
            <a:ext cx="1427672" cy="0"/>
          </a:xfrm>
          <a:prstGeom prst="line">
            <a:avLst/>
          </a:prstGeom>
        </p:spPr>
        <p:style>
          <a:lnRef idx="3">
            <a:schemeClr val="dk1"/>
          </a:lnRef>
          <a:fillRef idx="0">
            <a:schemeClr val="dk1"/>
          </a:fillRef>
          <a:effectRef idx="2">
            <a:schemeClr val="dk1"/>
          </a:effectRef>
          <a:fontRef idx="minor">
            <a:schemeClr val="tx1"/>
          </a:fontRef>
        </p:style>
      </p:cxnSp>
      <p:sp>
        <p:nvSpPr>
          <p:cNvPr id="6" name="Google Shape;384;p67">
            <a:extLst>
              <a:ext uri="{FF2B5EF4-FFF2-40B4-BE49-F238E27FC236}">
                <a16:creationId xmlns:a16="http://schemas.microsoft.com/office/drawing/2014/main" id="{E163B516-9F98-466D-93DB-51AE0463D465}"/>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Town Expenditures</a:t>
            </a:r>
          </a:p>
        </p:txBody>
      </p:sp>
    </p:spTree>
    <p:extLst>
      <p:ext uri="{BB962C8B-B14F-4D97-AF65-F5344CB8AC3E}">
        <p14:creationId xmlns:p14="http://schemas.microsoft.com/office/powerpoint/2010/main" val="717347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p:txBody>
          <a:bodyPr>
            <a:normAutofit/>
          </a:bodyPr>
          <a:lstStyle/>
          <a:p>
            <a:r>
              <a:rPr lang="en-US" sz="1800" dirty="0"/>
              <a:t>FY 2009	-	$32,271,879</a:t>
            </a:r>
          </a:p>
          <a:p>
            <a:r>
              <a:rPr lang="en-US" sz="1800" dirty="0"/>
              <a:t>FY 2019	-	$37,322,912</a:t>
            </a:r>
          </a:p>
          <a:p>
            <a:r>
              <a:rPr lang="en-US" sz="1800" dirty="0">
                <a:solidFill>
                  <a:srgbClr val="FF0000"/>
                </a:solidFill>
              </a:rPr>
              <a:t>Difference	-	$5,051,033</a:t>
            </a:r>
          </a:p>
          <a:p>
            <a:pPr marL="2057400" lvl="6" indent="0">
              <a:buNone/>
            </a:pPr>
            <a:r>
              <a:rPr lang="en-US" sz="1500" dirty="0">
                <a:solidFill>
                  <a:srgbClr val="FF0000"/>
                </a:solidFill>
              </a:rPr>
              <a:t>	15.65% over ten years</a:t>
            </a:r>
          </a:p>
          <a:p>
            <a:pPr marL="2057400" lvl="6" indent="0">
              <a:buNone/>
            </a:pPr>
            <a:r>
              <a:rPr lang="en-US" sz="1500" dirty="0">
                <a:solidFill>
                  <a:srgbClr val="FF0000"/>
                </a:solidFill>
              </a:rPr>
              <a:t>	1.57% per year average</a:t>
            </a: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62241" y="2887395"/>
            <a:ext cx="1427672" cy="0"/>
          </a:xfrm>
          <a:prstGeom prst="line">
            <a:avLst/>
          </a:prstGeom>
        </p:spPr>
        <p:style>
          <a:lnRef idx="3">
            <a:schemeClr val="dk1"/>
          </a:lnRef>
          <a:fillRef idx="0">
            <a:schemeClr val="dk1"/>
          </a:fillRef>
          <a:effectRef idx="2">
            <a:schemeClr val="dk1"/>
          </a:effectRef>
          <a:fontRef idx="minor">
            <a:schemeClr val="tx1"/>
          </a:fontRef>
        </p:style>
      </p:cxnSp>
      <p:sp>
        <p:nvSpPr>
          <p:cNvPr id="6" name="Google Shape;384;p67">
            <a:extLst>
              <a:ext uri="{FF2B5EF4-FFF2-40B4-BE49-F238E27FC236}">
                <a16:creationId xmlns:a16="http://schemas.microsoft.com/office/drawing/2014/main" id="{327226C6-6C5E-49D8-9AD0-772576C867DF}"/>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Board of Education Expenditures</a:t>
            </a:r>
          </a:p>
        </p:txBody>
      </p:sp>
    </p:spTree>
    <p:extLst>
      <p:ext uri="{BB962C8B-B14F-4D97-AF65-F5344CB8AC3E}">
        <p14:creationId xmlns:p14="http://schemas.microsoft.com/office/powerpoint/2010/main" val="201556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C9DA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3C538-48B2-4D6A-B7C8-69A90BB3C991}"/>
              </a:ext>
            </a:extLst>
          </p:cNvPr>
          <p:cNvSpPr>
            <a:spLocks noGrp="1"/>
          </p:cNvSpPr>
          <p:nvPr>
            <p:ph idx="1"/>
          </p:nvPr>
        </p:nvSpPr>
        <p:spPr/>
        <p:txBody>
          <a:bodyPr>
            <a:normAutofit/>
          </a:bodyPr>
          <a:lstStyle/>
          <a:p>
            <a:r>
              <a:rPr lang="en-US" sz="1800" dirty="0"/>
              <a:t>FY 2009	-	$4,802,057</a:t>
            </a:r>
          </a:p>
          <a:p>
            <a:r>
              <a:rPr lang="en-US" sz="1800" dirty="0"/>
              <a:t>FY 2019	-	$4,400,000</a:t>
            </a:r>
          </a:p>
          <a:p>
            <a:r>
              <a:rPr lang="en-US" sz="1800" dirty="0">
                <a:solidFill>
                  <a:srgbClr val="FF0000"/>
                </a:solidFill>
              </a:rPr>
              <a:t>Difference	-	($402,057)</a:t>
            </a:r>
          </a:p>
          <a:p>
            <a:pPr marL="2057400" lvl="6" indent="0">
              <a:buNone/>
            </a:pPr>
            <a:r>
              <a:rPr lang="en-US" sz="1500" dirty="0">
                <a:solidFill>
                  <a:srgbClr val="FF0000"/>
                </a:solidFill>
              </a:rPr>
              <a:t>	(8.4%) over ten years</a:t>
            </a:r>
          </a:p>
          <a:p>
            <a:pPr marL="2057400" lvl="6" indent="0">
              <a:buNone/>
            </a:pPr>
            <a:r>
              <a:rPr lang="en-US" sz="1500" dirty="0">
                <a:solidFill>
                  <a:srgbClr val="FF0000"/>
                </a:solidFill>
              </a:rPr>
              <a:t>	(.84%) per year average</a:t>
            </a:r>
          </a:p>
          <a:p>
            <a:pPr marL="2057400" lvl="6" indent="0">
              <a:buNone/>
            </a:pPr>
            <a:endParaRPr lang="en-US" sz="1500" dirty="0">
              <a:solidFill>
                <a:srgbClr val="FF0000"/>
              </a:solidFill>
            </a:endParaRPr>
          </a:p>
          <a:p>
            <a:pPr marL="0" indent="0">
              <a:buNone/>
            </a:pPr>
            <a:r>
              <a:rPr lang="en-US" sz="1800" dirty="0"/>
              <a:t>	FY 2019 decrease </a:t>
            </a:r>
            <a:r>
              <a:rPr lang="en-US" sz="1800" dirty="0">
                <a:solidFill>
                  <a:srgbClr val="FF0000"/>
                </a:solidFill>
              </a:rPr>
              <a:t>($312,294)</a:t>
            </a:r>
          </a:p>
        </p:txBody>
      </p:sp>
      <p:cxnSp>
        <p:nvCxnSpPr>
          <p:cNvPr id="5" name="Straight Connector 4">
            <a:extLst>
              <a:ext uri="{FF2B5EF4-FFF2-40B4-BE49-F238E27FC236}">
                <a16:creationId xmlns:a16="http://schemas.microsoft.com/office/drawing/2014/main" id="{513D7621-FF08-4DDA-98D1-BAA4B450919A}"/>
              </a:ext>
            </a:extLst>
          </p:cNvPr>
          <p:cNvCxnSpPr/>
          <p:nvPr/>
        </p:nvCxnSpPr>
        <p:spPr>
          <a:xfrm>
            <a:off x="3225804" y="2887395"/>
            <a:ext cx="1427672" cy="0"/>
          </a:xfrm>
          <a:prstGeom prst="line">
            <a:avLst/>
          </a:prstGeom>
        </p:spPr>
        <p:style>
          <a:lnRef idx="3">
            <a:schemeClr val="dk1"/>
          </a:lnRef>
          <a:fillRef idx="0">
            <a:schemeClr val="dk1"/>
          </a:fillRef>
          <a:effectRef idx="2">
            <a:schemeClr val="dk1"/>
          </a:effectRef>
          <a:fontRef idx="minor">
            <a:schemeClr val="tx1"/>
          </a:fontRef>
        </p:style>
      </p:cxnSp>
      <p:sp>
        <p:nvSpPr>
          <p:cNvPr id="6" name="Google Shape;384;p67">
            <a:extLst>
              <a:ext uri="{FF2B5EF4-FFF2-40B4-BE49-F238E27FC236}">
                <a16:creationId xmlns:a16="http://schemas.microsoft.com/office/drawing/2014/main" id="{E4EF5F06-479B-49F2-9ED2-2E0102D31F25}"/>
              </a:ext>
            </a:extLst>
          </p:cNvPr>
          <p:cNvSpPr txBox="1">
            <a:spLocks/>
          </p:cNvSpPr>
          <p:nvPr/>
        </p:nvSpPr>
        <p:spPr>
          <a:xfrm>
            <a:off x="457200" y="274638"/>
            <a:ext cx="8229600" cy="1143000"/>
          </a:xfrm>
          <a:prstGeom prst="rect">
            <a:avLst/>
          </a:prstGeom>
          <a:solidFill>
            <a:srgbClr val="0277BD"/>
          </a:solidFill>
          <a:ln w="25400" cap="flat" cmpd="sng">
            <a:solidFill>
              <a:srgbClr val="395E89"/>
            </a:solidFill>
            <a:prstDash val="solid"/>
            <a:round/>
            <a:headEnd type="none" w="sm" len="sm"/>
            <a:tailEnd type="none" w="sm" len="sm"/>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spcBef>
                <a:spcPts val="0"/>
              </a:spcBef>
              <a:buClrTx/>
              <a:buFontTx/>
            </a:pPr>
            <a:r>
              <a:rPr lang="en-US" sz="4000" cap="none" dirty="0">
                <a:solidFill>
                  <a:schemeClr val="lt1"/>
                </a:solidFill>
                <a:latin typeface="Times New Roman"/>
                <a:ea typeface="Times New Roman"/>
                <a:cs typeface="Times New Roman"/>
                <a:sym typeface="Times New Roman"/>
              </a:rPr>
              <a:t>Debt Service Expenditures</a:t>
            </a:r>
          </a:p>
        </p:txBody>
      </p:sp>
    </p:spTree>
    <p:extLst>
      <p:ext uri="{BB962C8B-B14F-4D97-AF65-F5344CB8AC3E}">
        <p14:creationId xmlns:p14="http://schemas.microsoft.com/office/powerpoint/2010/main" val="2017668166"/>
      </p:ext>
    </p:extLst>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8317</TotalTime>
  <Words>5424</Words>
  <Application>Microsoft Office PowerPoint</Application>
  <PresentationFormat>On-screen Show (4:3)</PresentationFormat>
  <Paragraphs>1013</Paragraphs>
  <Slides>64</Slides>
  <Notes>45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64</vt:i4>
      </vt:variant>
    </vt:vector>
  </HeadingPairs>
  <TitlesOfParts>
    <vt:vector size="76" baseType="lpstr">
      <vt:lpstr>Constantia</vt:lpstr>
      <vt:lpstr>Helvetica Neue</vt:lpstr>
      <vt:lpstr>Gill Sans MT</vt:lpstr>
      <vt:lpstr>Calibri</vt:lpstr>
      <vt:lpstr>Roboto</vt:lpstr>
      <vt:lpstr>Times New Roman</vt:lpstr>
      <vt:lpstr>Arial</vt:lpstr>
      <vt:lpstr>Material</vt:lpstr>
      <vt:lpstr>Office Theme</vt:lpstr>
      <vt:lpstr>Simple Light</vt:lpstr>
      <vt:lpstr>Simple Light</vt:lpstr>
      <vt:lpstr>Gallery</vt:lpstr>
      <vt:lpstr>Town of Plainville  &amp; Plainville Community Schools   Budget Update January 15, 2019</vt:lpstr>
      <vt:lpstr>Tonight’s Agenda</vt:lpstr>
      <vt:lpstr>Historical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Revenues: 10 Year Trend</vt:lpstr>
      <vt:lpstr>Demographics</vt:lpstr>
      <vt:lpstr>Plainville Population CT Dept. of Health</vt:lpstr>
      <vt:lpstr>Plainville Unemployment Rate</vt:lpstr>
      <vt:lpstr>Plainville Unemployment Rate Employed &amp; Unemployed</vt:lpstr>
      <vt:lpstr>Plainville Median Household Income</vt:lpstr>
      <vt:lpstr>PowerPoint Presentation</vt:lpstr>
      <vt:lpstr>State Funding Impact</vt:lpstr>
      <vt:lpstr>PowerPoint Presentation</vt:lpstr>
      <vt:lpstr>PowerPoint Presentation</vt:lpstr>
      <vt:lpstr>PowerPoint Presentation</vt:lpstr>
      <vt:lpstr>PowerPoint Presentation</vt:lpstr>
      <vt:lpstr>PowerPoint Presentation</vt:lpstr>
      <vt:lpstr>Eight Year Budget History</vt:lpstr>
      <vt:lpstr>BOE Current Budget Status</vt:lpstr>
      <vt:lpstr>Budget Soft Freeze in 2018-19</vt:lpstr>
      <vt:lpstr>PowerPoint Presentation</vt:lpstr>
      <vt:lpstr>PowerPoint Presentation</vt:lpstr>
      <vt:lpstr>PowerPoint Presentation</vt:lpstr>
      <vt:lpstr>PowerPoint Presentation</vt:lpstr>
      <vt:lpstr>PowerPoint Presentation</vt:lpstr>
      <vt:lpstr>Vision in Action</vt:lpstr>
      <vt:lpstr>Shared Services Efficiencies...Making a Positive Impact and Saving Money </vt:lpstr>
      <vt:lpstr>School Climate, Safety and Security</vt:lpstr>
      <vt:lpstr>Plainville Schools: An investment in our students’ future and in our community</vt:lpstr>
      <vt:lpstr>Plainville Schools: An investment in our students’ future and in our community</vt:lpstr>
      <vt:lpstr>Plainville Schools: An investment in our students’ future and in our community</vt:lpstr>
      <vt:lpstr>Community Thoughts... </vt:lpstr>
      <vt:lpstr>Plainville Schools: An investment in our students’ future and in our community</vt:lpstr>
      <vt:lpstr>Plainville Schools: An investment in our students’ future and in our community</vt:lpstr>
      <vt:lpstr>Plainville Schools: An investment in our students’ future and in our community</vt:lpstr>
      <vt:lpstr>Plainville Schools: An investment in our students’ future and in our community</vt:lpstr>
      <vt:lpstr>Town Current Budget Status</vt:lpstr>
      <vt:lpstr>PowerPoint Presentation</vt:lpstr>
      <vt:lpstr>State Budget Outlook</vt:lpstr>
      <vt:lpstr>Expenditures: Through Nov. 2018</vt:lpstr>
      <vt:lpstr>Revenues: Through Nov. 2018</vt:lpstr>
      <vt:lpstr>Unassigned Fund Balance: Through Nov. 2018</vt:lpstr>
      <vt:lpstr>PowerPoint Presentation</vt:lpstr>
      <vt:lpstr>Debt Service Capacity Analysis</vt:lpstr>
      <vt:lpstr>Budget Schedule FY 2019-2020</vt:lpstr>
      <vt:lpstr>Proposed FY 2020 Budget Schedule</vt:lpstr>
      <vt:lpstr>Questions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of Plainville/Plainville Community Schools  Budget Update January 11, 2018</dc:title>
  <dc:creator>Scott W. Colby, Jr.</dc:creator>
  <cp:lastModifiedBy>Scott Colby</cp:lastModifiedBy>
  <cp:revision>30</cp:revision>
  <cp:lastPrinted>2019-01-15T18:43:03Z</cp:lastPrinted>
  <dcterms:modified xsi:type="dcterms:W3CDTF">2019-01-16T13:11:11Z</dcterms:modified>
</cp:coreProperties>
</file>